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E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94A18BE-D641-4F53-B06D-B2F8E382A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62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E2A35AFC-8EA8-41C8-8836-7F140F2AD0FD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00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93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DCF82503-7F35-481C-9C34-8F8984270C58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15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72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08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42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3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2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DCF82503-7F35-481C-9C34-8F8984270C5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3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8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92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2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38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04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C8052C78-9E21-4E94-A8AB-C5D2A6FE287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3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DE1B8-E6E4-42DA-AF3A-C6E48C7213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0BFA1-B93E-4832-BA1F-099EC9B09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AACAF-5A41-4A8F-9708-0BF1A253D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8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BA145-8D70-4503-8E88-9635A8F7A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6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D5AB6-E898-418B-BBDC-2AC707CB4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B03D5-5652-4B8B-B9C7-AB4D68D47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8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E0886-DA84-4FB8-8972-1C238CBCF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6CB05-9918-4A71-BDAA-185005AF9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3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79D9C-7B40-486C-AF6E-9DB5031D8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7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37522-82FC-4216-995F-86CEA909C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5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F45D0-D71A-4907-B32C-FC89DAA1C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7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4942C61-9B2A-4E80-99BA-668DF03F91A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052736"/>
            <a:ext cx="7561535" cy="3816424"/>
          </a:xfrm>
        </p:spPr>
        <p:txBody>
          <a:bodyPr/>
          <a:lstStyle/>
          <a:p>
            <a:pPr eaLnBrk="1" hangingPunct="1"/>
            <a:r>
              <a:rPr lang="es-MX" dirty="0" err="1" smtClean="0">
                <a:solidFill>
                  <a:srgbClr val="003366"/>
                </a:solidFill>
                <a:latin typeface="Myriad Roman"/>
              </a:rPr>
              <a:t>Client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> </a:t>
            </a:r>
            <a:r>
              <a:rPr lang="es-MX" dirty="0" err="1" smtClean="0">
                <a:solidFill>
                  <a:srgbClr val="003366"/>
                </a:solidFill>
                <a:latin typeface="Myriad Roman"/>
              </a:rPr>
              <a:t>Satisfaction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> </a:t>
            </a:r>
            <a:r>
              <a:rPr lang="es-MX" dirty="0" err="1" smtClean="0">
                <a:solidFill>
                  <a:srgbClr val="003366"/>
                </a:solidFill>
                <a:latin typeface="Myriad Roman"/>
              </a:rPr>
              <a:t>Survey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/>
            </a:r>
            <a:br>
              <a:rPr lang="es-MX" dirty="0" smtClean="0">
                <a:solidFill>
                  <a:srgbClr val="003366"/>
                </a:solidFill>
                <a:latin typeface="Myriad Roman"/>
              </a:rPr>
            </a:br>
            <a:r>
              <a:rPr lang="es-MX" dirty="0" err="1" smtClean="0">
                <a:solidFill>
                  <a:srgbClr val="003366"/>
                </a:solidFill>
                <a:latin typeface="Myriad Roman"/>
              </a:rPr>
              <a:t>Client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> </a:t>
            </a:r>
            <a:r>
              <a:rPr lang="es-MX" dirty="0" err="1" smtClean="0">
                <a:solidFill>
                  <a:srgbClr val="003366"/>
                </a:solidFill>
                <a:latin typeface="Myriad Roman"/>
              </a:rPr>
              <a:t>Exit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> </a:t>
            </a:r>
            <a:r>
              <a:rPr lang="es-MX" dirty="0" err="1" smtClean="0">
                <a:solidFill>
                  <a:srgbClr val="003366"/>
                </a:solidFill>
                <a:latin typeface="Myriad Roman"/>
              </a:rPr>
              <a:t>Survey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/>
            </a:r>
            <a:br>
              <a:rPr lang="es-MX" dirty="0" smtClean="0">
                <a:solidFill>
                  <a:srgbClr val="003366"/>
                </a:solidFill>
                <a:latin typeface="Myriad Roman"/>
              </a:rPr>
            </a:br>
            <a:r>
              <a:rPr lang="es-MX" sz="3600" dirty="0" err="1" smtClean="0">
                <a:solidFill>
                  <a:srgbClr val="003366"/>
                </a:solidFill>
                <a:latin typeface="Myriad Roman"/>
              </a:rPr>
              <a:t>by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/>
            </a:r>
            <a:br>
              <a:rPr lang="es-MX" dirty="0" smtClean="0">
                <a:solidFill>
                  <a:srgbClr val="003366"/>
                </a:solidFill>
                <a:latin typeface="Myriad Roman"/>
              </a:rPr>
            </a:br>
            <a:r>
              <a:rPr lang="es-MX" sz="3600" dirty="0" smtClean="0">
                <a:solidFill>
                  <a:srgbClr val="003366"/>
                </a:solidFill>
                <a:latin typeface="Myriad Roman"/>
              </a:rPr>
              <a:t>Al </a:t>
            </a:r>
            <a:r>
              <a:rPr lang="es-MX" sz="3600" dirty="0" err="1" smtClean="0">
                <a:solidFill>
                  <a:srgbClr val="003366"/>
                </a:solidFill>
                <a:latin typeface="Myriad Roman"/>
              </a:rPr>
              <a:t>Majmoua</a:t>
            </a:r>
            <a:r>
              <a:rPr lang="es-MX" sz="3600" dirty="0" smtClean="0">
                <a:solidFill>
                  <a:srgbClr val="003366"/>
                </a:solidFill>
                <a:latin typeface="Myriad Roman"/>
              </a:rPr>
              <a:t>, Lebanon</a:t>
            </a:r>
            <a:r>
              <a:rPr lang="es-MX" dirty="0" smtClean="0">
                <a:solidFill>
                  <a:srgbClr val="003366"/>
                </a:solidFill>
                <a:latin typeface="Myriad Roman"/>
              </a:rPr>
              <a:t> 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923928" y="4652963"/>
            <a:ext cx="496924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MX" sz="2800" dirty="0" smtClean="0">
                <a:solidFill>
                  <a:srgbClr val="003366"/>
                </a:solidFill>
                <a:latin typeface="Myriad Roman"/>
              </a:rPr>
              <a:t>June 8, 2013</a:t>
            </a:r>
            <a:r>
              <a:rPr lang="es-MX" sz="2800" dirty="0">
                <a:solidFill>
                  <a:srgbClr val="003366"/>
                </a:solidFill>
                <a:latin typeface="Myriad Roman"/>
              </a:rPr>
              <a:t/>
            </a:r>
            <a:br>
              <a:rPr lang="es-MX" sz="2800" dirty="0">
                <a:solidFill>
                  <a:srgbClr val="003366"/>
                </a:solidFill>
                <a:latin typeface="Myriad Roman"/>
              </a:rPr>
            </a:br>
            <a:r>
              <a:rPr lang="es-MX" sz="2800" dirty="0" smtClean="0">
                <a:solidFill>
                  <a:srgbClr val="003366"/>
                </a:solidFill>
                <a:latin typeface="Myriad Roman"/>
              </a:rPr>
              <a:t>SPTF Networks Meeting</a:t>
            </a:r>
            <a:endParaRPr lang="en-US" sz="2800" dirty="0">
              <a:solidFill>
                <a:srgbClr val="003366"/>
              </a:solidFill>
              <a:latin typeface="Myriad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Client Exit Survey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9 questions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Conduct surveys and analysis in 2013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Make necessary adjustments in 2014</a:t>
            </a: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Conducted by R&amp;D team, Field Controller, Call Centre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5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 minutes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2332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3888" y="5055567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E3E3E"/>
                </a:solidFill>
                <a:latin typeface="Myriad Italic"/>
              </a:rPr>
              <a:t>428</a:t>
            </a:r>
            <a:r>
              <a:rPr lang="en-US" b="1" dirty="0" smtClean="0">
                <a:solidFill>
                  <a:srgbClr val="3E3E3E"/>
                </a:solidFill>
                <a:latin typeface="Myriad Italic"/>
              </a:rPr>
              <a:t> clients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4211960" y="4581128"/>
            <a:ext cx="360040" cy="33042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5164450"/>
            <a:ext cx="2664296" cy="7848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New clients &gt; 3 cycles</a:t>
            </a:r>
          </a:p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Old clients  &lt; 3 cycles</a:t>
            </a:r>
          </a:p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1 cycle = 6 - 24 months</a:t>
            </a:r>
            <a:endParaRPr lang="en-US" sz="1500" b="1" dirty="0" smtClean="0">
              <a:solidFill>
                <a:srgbClr val="3E3E3E"/>
              </a:solidFill>
              <a:latin typeface="Myriad Italic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44282"/>
              </p:ext>
            </p:extLst>
          </p:nvPr>
        </p:nvGraphicFramePr>
        <p:xfrm>
          <a:off x="716915" y="1268760"/>
          <a:ext cx="7710170" cy="3154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970"/>
                <a:gridCol w="1085850"/>
                <a:gridCol w="1085850"/>
                <a:gridCol w="914400"/>
                <a:gridCol w="971550"/>
                <a:gridCol w="2114550"/>
              </a:tblGrid>
              <a:tr h="896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By Phone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By Visit 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00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Micro-Entrepreneur loan clients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Group loan clients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Group loan clients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60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Sub-Category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New clients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Old clients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New clients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Old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clients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Old clients with =&lt;10 days overdue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0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Sample size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Questions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Did anyone from Al </a:t>
            </a:r>
            <a:r>
              <a:rPr lang="en-US" sz="2200" b="1" dirty="0" err="1">
                <a:solidFill>
                  <a:srgbClr val="3E3E3E"/>
                </a:solidFill>
                <a:latin typeface="Myriad Italic"/>
              </a:rPr>
              <a:t>Majmoua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 contact you recently?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Are you interested in renewing your loan?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When?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When is the suitable time for the LA to contact you?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How would you prefer the LA to contact you? </a:t>
            </a:r>
          </a:p>
        </p:txBody>
      </p:sp>
    </p:spTree>
    <p:extLst>
      <p:ext uri="{BB962C8B-B14F-4D97-AF65-F5344CB8AC3E}">
        <p14:creationId xmlns:p14="http://schemas.microsoft.com/office/powerpoint/2010/main" val="21834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Questions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buFont typeface="+mj-lt"/>
              <a:buAutoNum type="arabicPeriod" startAt="6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What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are the </a:t>
            </a: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main </a:t>
            </a:r>
            <a:r>
              <a:rPr lang="en-US" sz="2200" b="1" dirty="0">
                <a:solidFill>
                  <a:srgbClr val="00B0F0"/>
                </a:solidFill>
                <a:latin typeface="Myriad Italic"/>
              </a:rPr>
              <a:t>reason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 to quit Al </a:t>
            </a:r>
            <a:r>
              <a:rPr lang="en-US" sz="2200" b="1" dirty="0" err="1">
                <a:solidFill>
                  <a:srgbClr val="3E3E3E"/>
                </a:solidFill>
                <a:latin typeface="Myriad Italic"/>
              </a:rPr>
              <a:t>Majmoua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 or what are the main problems you encountered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</a:t>
            </a:r>
          </a:p>
          <a:p>
            <a:pPr marL="457200" lvl="0" indent="-457200">
              <a:buFont typeface="+mj-lt"/>
              <a:buAutoNum type="arabicPeriod" startAt="6"/>
            </a:pP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Reasons related to the product and procedure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Specific reasons about group leading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Reasons related to the clients’ business</a:t>
            </a:r>
          </a:p>
          <a:p>
            <a:pPr marL="457200" lvl="0" indent="-457200">
              <a:buFont typeface="+mj-lt"/>
              <a:buAutoNum type="arabicPeriod" startAt="6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31425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Questions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 startAt="7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Are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you intending to or cooperating with </a:t>
            </a:r>
            <a:r>
              <a:rPr lang="en-US" sz="2200" b="1" dirty="0">
                <a:solidFill>
                  <a:srgbClr val="00B0F0"/>
                </a:solidFill>
                <a:latin typeface="Myriad Italic"/>
              </a:rPr>
              <a:t>another financial institution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?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Have you dealt with another financial institution before?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Would you advise anyone to ask for a loan to Al </a:t>
            </a:r>
            <a:r>
              <a:rPr lang="en-US" sz="2200" b="1" dirty="0" err="1">
                <a:solidFill>
                  <a:srgbClr val="3E3E3E"/>
                </a:solidFill>
                <a:latin typeface="Myriad Italic"/>
              </a:rPr>
              <a:t>Majmoua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</a:t>
            </a: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33030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Challenges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Sometimes clients talk too much and it takes time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Visit survey is not programmed and does not find the clients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Controllers have audit survey (20 minutes)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Controllers have their own objectives and point of view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MIS </a:t>
            </a:r>
            <a:r>
              <a:rPr lang="en-US" sz="2200" b="1" smtClean="0">
                <a:solidFill>
                  <a:srgbClr val="3E3E3E"/>
                </a:solidFill>
                <a:latin typeface="Myriad Italic"/>
              </a:rPr>
              <a:t>in transformation</a:t>
            </a: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10434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Client Satisfaction Survey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sz="22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28 questions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Conduct surveys and analysis in 2013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Make necessary adjustments in 2014</a:t>
            </a: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Conducted mainly by R&amp;D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team (3 people)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100 interviews /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month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10 minutes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20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% of R&amp;D team’s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time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87870"/>
              </p:ext>
            </p:extLst>
          </p:nvPr>
        </p:nvGraphicFramePr>
        <p:xfrm>
          <a:off x="539552" y="1196752"/>
          <a:ext cx="8136136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798"/>
                <a:gridCol w="787482"/>
                <a:gridCol w="997475"/>
                <a:gridCol w="787482"/>
                <a:gridCol w="839299"/>
                <a:gridCol w="792088"/>
                <a:gridCol w="864096"/>
                <a:gridCol w="1655416"/>
              </a:tblGrid>
              <a:tr h="712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Method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By Phone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By Visit 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</a:tr>
              <a:tr h="10136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Micro-entrepreneur loan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Worker loan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Group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loan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SME loan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</a:tr>
              <a:tr h="10136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Sub-Category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New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 clients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Old clients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New clients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Old clients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New clients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Old clients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New &amp; old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</a:tr>
              <a:tr h="3563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Sample size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0182" marR="60182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563888" y="5055567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E3E3E"/>
                </a:solidFill>
                <a:latin typeface="Myriad Italic"/>
              </a:rPr>
              <a:t>3,061 clients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6948264" y="5055567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3E3E3E"/>
                </a:solidFill>
                <a:latin typeface="Myriad Italic"/>
              </a:rPr>
              <a:t>200 clients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4355976" y="4581128"/>
            <a:ext cx="360040" cy="33042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7668344" y="4581128"/>
            <a:ext cx="360040" cy="33042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552" y="4581128"/>
            <a:ext cx="2664296" cy="7848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New clients &gt; 3 cycles</a:t>
            </a:r>
          </a:p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Old clients  &lt; 3 cycles</a:t>
            </a:r>
          </a:p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1 cycle = 6 - 24 months</a:t>
            </a:r>
            <a:endParaRPr lang="en-US" sz="1500" b="1" dirty="0" smtClean="0">
              <a:solidFill>
                <a:srgbClr val="3E3E3E"/>
              </a:solidFill>
              <a:latin typeface="Myriad Ital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5542548"/>
            <a:ext cx="2664296" cy="7848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ME / Worker</a:t>
            </a:r>
            <a:endParaRPr lang="en-US" sz="1500" b="1" dirty="0" smtClean="0">
              <a:solidFill>
                <a:srgbClr val="3E3E3E"/>
              </a:solidFill>
              <a:latin typeface="Myriad Italic"/>
            </a:endParaRPr>
          </a:p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Group Loans: </a:t>
            </a:r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$900 – 1500</a:t>
            </a:r>
          </a:p>
          <a:p>
            <a:r>
              <a:rPr lang="en-US" sz="1500" b="1" dirty="0" smtClean="0">
                <a:solidFill>
                  <a:srgbClr val="3E3E3E"/>
                </a:solidFill>
                <a:latin typeface="Myriad Italic"/>
              </a:rPr>
              <a:t>SME Loans:  $6500 – 7000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914400"/>
            <a:ext cx="7056016" cy="6858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3366"/>
                </a:solidFill>
                <a:latin typeface="Myriad Roman"/>
              </a:rPr>
              <a:t>Questions</a:t>
            </a: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Did </a:t>
            </a: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our loan advisor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give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you clear &amp; sufficient information on the process and the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credit?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When filling the application form, were the explanations clear?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Did it take time to fill it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28992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Last time you came to the branch,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 how did you find the procedure of disbursement at the branch?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How did you find the disbursement procedure at the branch? Did it take time?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How many minutes did it take you to arrive to the branch?</a:t>
            </a: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How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was the reception when you entered the branch?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Did you wait?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How long did you wait before someone/a staff assisted you?  </a:t>
            </a: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14643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Last time you had to repay the loan,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 where did you repay your loan?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Does the repayment outlet provide convenient opening hours to you?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Did you wait? How long did you wait before someone/a staff assisted you?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Was the repayment process quick (except waiting time)?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Did the staff serve you well there?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Would you like to add a comment in this regard?</a:t>
            </a:r>
          </a:p>
        </p:txBody>
      </p:sp>
    </p:spTree>
    <p:extLst>
      <p:ext uri="{BB962C8B-B14F-4D97-AF65-F5344CB8AC3E}">
        <p14:creationId xmlns:p14="http://schemas.microsoft.com/office/powerpoint/2010/main" val="33727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 startAt="14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How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frequent does </a:t>
            </a:r>
            <a:r>
              <a:rPr lang="en-US" sz="2200" b="1" dirty="0">
                <a:solidFill>
                  <a:srgbClr val="00B0F0"/>
                </a:solidFill>
                <a:latin typeface="Myriad Italic"/>
              </a:rPr>
              <a:t>our </a:t>
            </a: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loan advisor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visit you? 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Do you face difficulty in contacting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the loan advisor? </a:t>
            </a: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457200" indent="-457200">
              <a:buFont typeface="+mj-lt"/>
              <a:buAutoNum type="arabicPeriod" startAt="14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Does the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loan advisor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do an effort to respond to your needs and solve your problems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</a:t>
            </a: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5685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 startAt="17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For </a:t>
            </a: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Group Loans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, to what extent are you satisfied with the characteristics of your Group Loan?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What are the reasons of the satisfaction / dissatisfaction?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To what extent are you satisfied with the characteristics of your credit? Does it serve your needs?  </a:t>
            </a:r>
          </a:p>
          <a:p>
            <a:pPr marL="457200" indent="-457200">
              <a:buFont typeface="+mj-lt"/>
              <a:buAutoNum type="arabicPeriod" startAt="18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Why? How Al </a:t>
            </a:r>
            <a:r>
              <a:rPr lang="en-US" sz="2200" b="1" dirty="0" err="1" smtClean="0">
                <a:solidFill>
                  <a:srgbClr val="3E3E3E"/>
                </a:solidFill>
                <a:latin typeface="Myriad Italic"/>
              </a:rPr>
              <a:t>Majmoua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 can improve its products and services to better suit your needs?</a:t>
            </a:r>
          </a:p>
          <a:p>
            <a:pPr marL="457200" indent="-457200">
              <a:buFont typeface="+mj-lt"/>
              <a:buAutoNum type="arabicPeriod" startAt="18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</p:txBody>
      </p:sp>
    </p:spTree>
    <p:extLst>
      <p:ext uri="{BB962C8B-B14F-4D97-AF65-F5344CB8AC3E}">
        <p14:creationId xmlns:p14="http://schemas.microsoft.com/office/powerpoint/2010/main" val="134656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3" y="2204864"/>
            <a:ext cx="812184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+mj-lt"/>
              <a:buAutoNum type="arabicPeriod" startAt="21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Are you dealing with or thinking of dealing with </a:t>
            </a:r>
            <a:r>
              <a:rPr lang="en-US" sz="2200" b="1" dirty="0">
                <a:solidFill>
                  <a:srgbClr val="00B0F0"/>
                </a:solidFill>
                <a:latin typeface="Myriad Italic"/>
              </a:rPr>
              <a:t>another financial institution</a:t>
            </a:r>
            <a:r>
              <a:rPr lang="en-US" sz="2200" b="1" dirty="0" smtClean="0">
                <a:solidFill>
                  <a:srgbClr val="00B0F0"/>
                </a:solidFill>
                <a:latin typeface="Myriad Italic"/>
              </a:rPr>
              <a:t>? 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Which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one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 For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what reasons?</a:t>
            </a:r>
          </a:p>
          <a:p>
            <a:pPr marL="457200" indent="-457200">
              <a:buFont typeface="+mj-lt"/>
              <a:buAutoNum type="arabicPeriod" startAt="21"/>
            </a:pP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Have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you dealt with another financial institution before?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Which one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 For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what reasons?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Why did you leave it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?</a:t>
            </a:r>
          </a:p>
          <a:p>
            <a:pPr marL="457200" indent="-457200">
              <a:buFont typeface="+mj-lt"/>
              <a:buAutoNum type="arabicPeriod" startAt="21"/>
            </a:pPr>
            <a:endParaRPr lang="en-US" sz="2200" b="1" dirty="0">
              <a:solidFill>
                <a:srgbClr val="3E3E3E"/>
              </a:solidFill>
              <a:latin typeface="Myriad Italic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Which </a:t>
            </a: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financial institution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would you recommend?</a:t>
            </a: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For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what reasons?</a:t>
            </a:r>
          </a:p>
          <a:p>
            <a:pPr marL="457200" indent="-457200">
              <a:buFont typeface="+mj-lt"/>
              <a:buAutoNum type="arabicPeriod" startAt="21"/>
            </a:pPr>
            <a:endParaRPr lang="en-US" sz="2200" b="1" dirty="0" smtClean="0">
              <a:solidFill>
                <a:srgbClr val="3E3E3E"/>
              </a:solidFill>
              <a:latin typeface="Myriad Italic"/>
            </a:endParaRPr>
          </a:p>
          <a:p>
            <a:pPr marL="457200" indent="-457200">
              <a:buFont typeface="+mj-lt"/>
              <a:buAutoNum type="arabicPeriod" startAt="21"/>
            </a:pPr>
            <a:r>
              <a:rPr lang="en-US" sz="2200" b="1" dirty="0" smtClean="0">
                <a:solidFill>
                  <a:srgbClr val="3E3E3E"/>
                </a:solidFill>
                <a:latin typeface="Myriad Italic"/>
              </a:rPr>
              <a:t>Would </a:t>
            </a:r>
            <a:r>
              <a:rPr lang="en-US" sz="2200" b="1" dirty="0">
                <a:solidFill>
                  <a:srgbClr val="3E3E3E"/>
                </a:solidFill>
                <a:latin typeface="Myriad Italic"/>
              </a:rPr>
              <a:t>you like to add anything else that we did not cover in our discussion?</a:t>
            </a:r>
          </a:p>
        </p:txBody>
      </p:sp>
    </p:spTree>
    <p:extLst>
      <p:ext uri="{BB962C8B-B14F-4D97-AF65-F5344CB8AC3E}">
        <p14:creationId xmlns:p14="http://schemas.microsoft.com/office/powerpoint/2010/main" val="32261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739</Words>
  <Application>Microsoft Office PowerPoint</Application>
  <PresentationFormat>On-screen Show (4:3)</PresentationFormat>
  <Paragraphs>146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</vt:lpstr>
      <vt:lpstr>Arial</vt:lpstr>
      <vt:lpstr>Myriad Roman</vt:lpstr>
      <vt:lpstr>Myriad Italic</vt:lpstr>
      <vt:lpstr>Wingdings</vt:lpstr>
      <vt:lpstr>Blank Presentation</vt:lpstr>
      <vt:lpstr>Client Satisfaction Survey Client Exit Survey by Al Majmoua, Lebanon </vt:lpstr>
      <vt:lpstr>Client Satisfaction Survey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Client Exit Survey</vt:lpstr>
      <vt:lpstr>PowerPoint Presentation</vt:lpstr>
      <vt:lpstr>Questions</vt:lpstr>
      <vt:lpstr>Questions</vt:lpstr>
      <vt:lpstr>Questions</vt:lpstr>
      <vt:lpstr>Challenges</vt:lpstr>
    </vt:vector>
  </TitlesOfParts>
  <Company>鞐]櫤逄掘뿿��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Myriad</dc:title>
  <dc:creator>MFN</dc:creator>
  <cp:lastModifiedBy>Masami Hayashi</cp:lastModifiedBy>
  <cp:revision>55</cp:revision>
  <dcterms:created xsi:type="dcterms:W3CDTF">2007-11-05T22:26:36Z</dcterms:created>
  <dcterms:modified xsi:type="dcterms:W3CDTF">2013-06-07T20:32:22Z</dcterms:modified>
</cp:coreProperties>
</file>