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bookmarkIdSeed="3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57" r:id="rId9"/>
    <p:sldId id="265" r:id="rId10"/>
    <p:sldId id="258" r:id="rId11"/>
  </p:sldIdLst>
  <p:sldSz cx="9144000" cy="6858000" type="screen4x3"/>
  <p:notesSz cx="7099300" cy="10234613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5DA2"/>
    <a:srgbClr val="000099"/>
    <a:srgbClr val="3737CD"/>
    <a:srgbClr val="2C2CB2"/>
    <a:srgbClr val="CCECFF"/>
    <a:srgbClr val="2D2DFF"/>
    <a:srgbClr val="CCFFFF"/>
    <a:srgbClr val="CC0000"/>
    <a:srgbClr val="990033"/>
    <a:srgbClr val="FF9900"/>
  </p:clrMru>
  <p:extLst>
    <p:ext uri="{E76CE94A-603C-4142-B9EB-6D1370010A27}">
      <p14:discardImageEditData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0"/>
    </p:ext>
    <p:ext uri="{D31A062A-798A-4329-ABDD-BBA856620510}">
      <p14:defaultImageDpi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3465" autoAdjust="0"/>
    <p:restoredTop sz="86942" autoAdjust="0"/>
  </p:normalViewPr>
  <p:slideViewPr>
    <p:cSldViewPr>
      <p:cViewPr>
        <p:scale>
          <a:sx n="125" d="100"/>
          <a:sy n="125" d="100"/>
        </p:scale>
        <p:origin x="-2120" y="-4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Relationship Id="rId2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7006" cy="51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8" tIns="49519" rIns="99038" bIns="49519" numCol="1" anchor="t" anchorCtr="0" compatLnSpc="1">
            <a:prstTxWarp prst="textNoShape">
              <a:avLst/>
            </a:prstTxWarp>
          </a:bodyPr>
          <a:lstStyle>
            <a:lvl1pPr defTabSz="990477">
              <a:defRPr sz="1300" b="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294" y="0"/>
            <a:ext cx="3077006" cy="51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8" tIns="49519" rIns="99038" bIns="49519" numCol="1" anchor="t" anchorCtr="0" compatLnSpc="1">
            <a:prstTxWarp prst="textNoShape">
              <a:avLst/>
            </a:prstTxWarp>
          </a:bodyPr>
          <a:lstStyle>
            <a:lvl1pPr algn="r" defTabSz="990477">
              <a:defRPr sz="1300" b="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2534"/>
            <a:ext cx="3077006" cy="51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8" tIns="49519" rIns="99038" bIns="49519" numCol="1" anchor="b" anchorCtr="0" compatLnSpc="1">
            <a:prstTxWarp prst="textNoShape">
              <a:avLst/>
            </a:prstTxWarp>
          </a:bodyPr>
          <a:lstStyle>
            <a:lvl1pPr defTabSz="990477">
              <a:defRPr sz="1300" b="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294" y="9722534"/>
            <a:ext cx="3077006" cy="51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8" tIns="49519" rIns="99038" bIns="49519" numCol="1" anchor="b" anchorCtr="0" compatLnSpc="1">
            <a:prstTxWarp prst="textNoShape">
              <a:avLst/>
            </a:prstTxWarp>
          </a:bodyPr>
          <a:lstStyle>
            <a:lvl1pPr algn="r" defTabSz="990477">
              <a:defRPr sz="1300" b="0">
                <a:cs typeface="+mn-cs"/>
              </a:defRPr>
            </a:lvl1pPr>
          </a:lstStyle>
          <a:p>
            <a:pPr>
              <a:defRPr/>
            </a:pPr>
            <a:fld id="{9BDA5E14-6749-4E1F-8F58-D7381C538A8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5878711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006" cy="512081"/>
          </a:xfrm>
          <a:prstGeom prst="rect">
            <a:avLst/>
          </a:prstGeom>
        </p:spPr>
        <p:txBody>
          <a:bodyPr vert="horz" lIns="97192" tIns="48596" rIns="97192" bIns="48596" rtlCol="0"/>
          <a:lstStyle>
            <a:lvl1pPr algn="l">
              <a:defRPr sz="1300">
                <a:cs typeface="+mn-cs"/>
              </a:defRPr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0687" y="0"/>
            <a:ext cx="3077006" cy="512081"/>
          </a:xfrm>
          <a:prstGeom prst="rect">
            <a:avLst/>
          </a:prstGeom>
        </p:spPr>
        <p:txBody>
          <a:bodyPr vert="horz" lIns="97192" tIns="48596" rIns="97192" bIns="48596" rtlCol="0"/>
          <a:lstStyle>
            <a:lvl1pPr algn="r">
              <a:defRPr sz="1300">
                <a:cs typeface="+mn-cs"/>
              </a:defRPr>
            </a:lvl1pPr>
          </a:lstStyle>
          <a:p>
            <a:pPr>
              <a:defRPr/>
            </a:pPr>
            <a:fld id="{2109C0B5-7789-470F-BCBA-58857CB26BC2}" type="datetimeFigureOut">
              <a:rPr lang="es-GT"/>
              <a:pPr>
                <a:defRPr/>
              </a:pPr>
              <a:t>6/2/13</a:t>
            </a:fld>
            <a:endParaRPr lang="es-GT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7192" tIns="48596" rIns="97192" bIns="48596" rtlCol="0" anchor="ctr"/>
          <a:lstStyle/>
          <a:p>
            <a:pPr lvl="0"/>
            <a:endParaRPr lang="es-GT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0573" y="4862141"/>
            <a:ext cx="5678154" cy="4605227"/>
          </a:xfrm>
          <a:prstGeom prst="rect">
            <a:avLst/>
          </a:prstGeom>
        </p:spPr>
        <p:txBody>
          <a:bodyPr vert="horz" lIns="97192" tIns="48596" rIns="97192" bIns="48596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GT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9720785"/>
            <a:ext cx="3077006" cy="512081"/>
          </a:xfrm>
          <a:prstGeom prst="rect">
            <a:avLst/>
          </a:prstGeom>
        </p:spPr>
        <p:txBody>
          <a:bodyPr vert="horz" lIns="97192" tIns="48596" rIns="97192" bIns="48596" rtlCol="0" anchor="b"/>
          <a:lstStyle>
            <a:lvl1pPr algn="l">
              <a:defRPr sz="1300">
                <a:cs typeface="+mn-cs"/>
              </a:defRPr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0687" y="9720785"/>
            <a:ext cx="3077006" cy="512081"/>
          </a:xfrm>
          <a:prstGeom prst="rect">
            <a:avLst/>
          </a:prstGeom>
        </p:spPr>
        <p:txBody>
          <a:bodyPr vert="horz" lIns="97192" tIns="48596" rIns="97192" bIns="48596" rtlCol="0" anchor="b"/>
          <a:lstStyle>
            <a:lvl1pPr algn="r">
              <a:defRPr sz="1300">
                <a:cs typeface="+mn-cs"/>
              </a:defRPr>
            </a:lvl1pPr>
          </a:lstStyle>
          <a:p>
            <a:pPr>
              <a:defRPr/>
            </a:pPr>
            <a:fld id="{DD52C4F5-CC23-4065-82EF-D44E0FEB4003}" type="slidenum">
              <a:rPr lang="es-GT"/>
              <a:pPr>
                <a:defRPr/>
              </a:pPr>
              <a:t>‹#›</a:t>
            </a:fld>
            <a:endParaRPr lang="es-GT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75429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2C4F5-CC23-4065-82EF-D44E0FEB4003}" type="slidenum">
              <a:rPr lang="es-GT" smtClean="0"/>
              <a:pPr>
                <a:defRPr/>
              </a:pPr>
              <a:t>6</a:t>
            </a:fld>
            <a:endParaRPr lang="es-G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2C4F5-CC23-4065-82EF-D44E0FEB4003}" type="slidenum">
              <a:rPr lang="es-GT" smtClean="0"/>
              <a:pPr>
                <a:defRPr/>
              </a:pPr>
              <a:t>7</a:t>
            </a:fld>
            <a:endParaRPr lang="es-G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D8077B-77E0-4052-B58C-4E8DCF65D26D}" type="datetimeFigureOut">
              <a:rPr lang="es-ES" smtClean="0"/>
              <a:pPr/>
              <a:t>6/2/13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8E6934-372D-4957-B11F-C16801A3D5B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969915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8" Type="http://schemas.openxmlformats.org/officeDocument/2006/relationships/image" Target="../media/image2.png"/><Relationship Id="rId9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Portada 2 Nuevo Logo.jpg"/>
          <p:cNvPicPr>
            <a:picLocks noChangeAspect="1"/>
          </p:cNvPicPr>
          <p:nvPr userDrawn="1"/>
        </p:nvPicPr>
        <p:blipFill>
          <a:blip r:embed="rId7" cstate="print"/>
          <a:srcRect l="32031" t="2198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3 Imagen" descr="Logo 25 Aniversario.pn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214315" y="27079"/>
            <a:ext cx="857223" cy="830153"/>
          </a:xfrm>
          <a:prstGeom prst="rect">
            <a:avLst/>
          </a:prstGeom>
        </p:spPr>
      </p:pic>
      <p:pic>
        <p:nvPicPr>
          <p:cNvPr id="5" name="4 Imagen" descr="NUEV0 Icono GÉNESIS 2013.jpg"/>
          <p:cNvPicPr>
            <a:picLocks noChangeAspect="1"/>
          </p:cNvPicPr>
          <p:nvPr userDrawn="1"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0958" y="41662"/>
            <a:ext cx="1413882" cy="83683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 spd="slow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5" Type="http://schemas.openxmlformats.org/officeDocument/2006/relationships/image" Target="../media/image7.gif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7" Type="http://schemas.openxmlformats.org/officeDocument/2006/relationships/image" Target="../media/image15.jpeg"/><Relationship Id="rId8" Type="http://schemas.openxmlformats.org/officeDocument/2006/relationships/image" Target="../media/image16.jpeg"/><Relationship Id="rId9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6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5" Type="http://schemas.openxmlformats.org/officeDocument/2006/relationships/image" Target="../media/image26.jpeg"/><Relationship Id="rId6" Type="http://schemas.openxmlformats.org/officeDocument/2006/relationships/image" Target="../media/image27.jpeg"/><Relationship Id="rId7" Type="http://schemas.openxmlformats.org/officeDocument/2006/relationships/image" Target="../media/image28.jpeg"/><Relationship Id="rId8" Type="http://schemas.openxmlformats.org/officeDocument/2006/relationships/image" Target="../media/image29.jpeg"/><Relationship Id="rId9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5" Type="http://schemas.openxmlformats.org/officeDocument/2006/relationships/image" Target="../media/image26.jpeg"/><Relationship Id="rId6" Type="http://schemas.openxmlformats.org/officeDocument/2006/relationships/image" Target="../media/image27.jpeg"/><Relationship Id="rId7" Type="http://schemas.openxmlformats.org/officeDocument/2006/relationships/image" Target="../media/image28.jpeg"/><Relationship Id="rId8" Type="http://schemas.openxmlformats.org/officeDocument/2006/relationships/image" Target="../media/image29.jpeg"/><Relationship Id="rId9" Type="http://schemas.openxmlformats.org/officeDocument/2006/relationships/image" Target="../media/image30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5" Type="http://schemas.openxmlformats.org/officeDocument/2006/relationships/image" Target="cid:image003.jpg@01CD338F.D429EDF0" TargetMode="External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9" Type="http://schemas.openxmlformats.org/officeDocument/2006/relationships/image" Target="../media/image36.png"/><Relationship Id="rId10" Type="http://schemas.openxmlformats.org/officeDocument/2006/relationships/image" Target="../media/image37.png"/><Relationship Id="rId11" Type="http://schemas.openxmlformats.org/officeDocument/2006/relationships/image" Target="../media/image38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cid:image003.jpg@01CD338F.D429EDF0" TargetMode="External"/><Relationship Id="rId5" Type="http://schemas.openxmlformats.org/officeDocument/2006/relationships/image" Target="../media/image31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Portada Nuevo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32" cy="6858000"/>
          </a:xfrm>
          <a:prstGeom prst="rect">
            <a:avLst/>
          </a:prstGeom>
        </p:spPr>
      </p:pic>
      <p:sp>
        <p:nvSpPr>
          <p:cNvPr id="2052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4509120"/>
            <a:ext cx="9144000" cy="845843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spcBef>
                <a:spcPct val="20000"/>
              </a:spcBef>
            </a:pPr>
            <a:r>
              <a:rPr lang="es-MX" sz="3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Social Performance </a:t>
            </a:r>
            <a:br>
              <a:rPr lang="es-MX" sz="3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</a:br>
            <a:r>
              <a:rPr lang="es-MX" sz="36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Task</a:t>
            </a:r>
            <a:r>
              <a:rPr lang="es-MX" sz="3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 </a:t>
            </a:r>
            <a:r>
              <a:rPr lang="es-MX" sz="36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For</a:t>
            </a:r>
            <a:r>
              <a:rPr lang="pl-PL" sz="3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ce</a:t>
            </a:r>
            <a:endParaRPr lang="es-ES" sz="36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0" y="5509939"/>
            <a:ext cx="9144000" cy="134806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indent="342900" algn="r" eaLnBrk="1" hangingPunct="1">
              <a:buNone/>
            </a:pPr>
            <a:r>
              <a:rPr lang="es-GT" sz="2400" b="1" i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rowallia New" pitchFamily="34" charset="-34"/>
                <a:cs typeface="Browallia New" pitchFamily="34" charset="-34"/>
              </a:rPr>
              <a:t>Evelyn Marilys Di Chiara Flores </a:t>
            </a:r>
            <a:endParaRPr lang="es-GT" sz="2400" b="1" i="1" dirty="0" smtClean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Browallia New" pitchFamily="34" charset="-34"/>
              <a:cs typeface="Browallia New" pitchFamily="34" charset="-34"/>
            </a:endParaRPr>
          </a:p>
          <a:p>
            <a:pPr indent="342900" algn="r" eaLnBrk="1" hangingPunct="1">
              <a:buNone/>
            </a:pPr>
            <a:r>
              <a:rPr lang="pl-PL" sz="2400" b="1" i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rowallia New" pitchFamily="34" charset="-34"/>
                <a:cs typeface="Browallia New" pitchFamily="34" charset="-34"/>
              </a:rPr>
              <a:t>Director of Planning </a:t>
            </a:r>
            <a:r>
              <a:rPr lang="pl-PL" sz="2400" b="1" i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rowallia New" pitchFamily="34" charset="-34"/>
                <a:cs typeface="Browallia New" pitchFamily="34" charset="-34"/>
              </a:rPr>
              <a:t>and Project Development</a:t>
            </a:r>
            <a:r>
              <a:rPr lang="pl-PL" sz="2400" b="1" i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rowallia New" pitchFamily="34" charset="-34"/>
                <a:cs typeface="Browallia New" pitchFamily="34" charset="-34"/>
              </a:rPr>
              <a:t> </a:t>
            </a:r>
            <a:endParaRPr lang="es-GT" sz="2400" b="1" i="1" dirty="0" smtClean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Browallia New" pitchFamily="34" charset="-34"/>
              <a:cs typeface="Browallia New" pitchFamily="34" charset="-34"/>
            </a:endParaRPr>
          </a:p>
          <a:p>
            <a:pPr indent="342900" algn="r" eaLnBrk="1" hangingPunct="1">
              <a:buNone/>
            </a:pPr>
            <a:r>
              <a:rPr lang="es-GT" b="1" i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rowallia New" pitchFamily="34" charset="-34"/>
                <a:cs typeface="Browallia New" pitchFamily="34" charset="-34"/>
              </a:rPr>
              <a:t>Panama </a:t>
            </a:r>
            <a:r>
              <a:rPr lang="es-GT" b="1" i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rowallia New" pitchFamily="34" charset="-34"/>
                <a:cs typeface="Browallia New" pitchFamily="34" charset="-34"/>
              </a:rPr>
              <a:t>2013</a:t>
            </a:r>
            <a:endParaRPr lang="es-ES" b="1" i="1" dirty="0" smtClean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Browallia New" pitchFamily="34" charset="-34"/>
              <a:cs typeface="Browallia New" pitchFamily="34" charset="-34"/>
            </a:endParaRPr>
          </a:p>
        </p:txBody>
      </p:sp>
      <p:grpSp>
        <p:nvGrpSpPr>
          <p:cNvPr id="7" name="6 Grupo"/>
          <p:cNvGrpSpPr/>
          <p:nvPr/>
        </p:nvGrpSpPr>
        <p:grpSpPr>
          <a:xfrm>
            <a:off x="3563888" y="548680"/>
            <a:ext cx="1921114" cy="945972"/>
            <a:chOff x="161048" y="2719306"/>
            <a:chExt cx="2106780" cy="1120799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714" y="2719306"/>
              <a:ext cx="1705006" cy="349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" name="15 Grupo"/>
            <p:cNvGrpSpPr/>
            <p:nvPr/>
          </p:nvGrpSpPr>
          <p:grpSpPr>
            <a:xfrm>
              <a:off x="161048" y="3068960"/>
              <a:ext cx="2106780" cy="771145"/>
              <a:chOff x="611560" y="2852936"/>
              <a:chExt cx="7920880" cy="1440160"/>
            </a:xfrm>
          </p:grpSpPr>
          <p:sp>
            <p:nvSpPr>
              <p:cNvPr id="10" name="2 Marcador de contenido"/>
              <p:cNvSpPr txBox="1">
                <a:spLocks/>
              </p:cNvSpPr>
              <p:nvPr/>
            </p:nvSpPr>
            <p:spPr>
              <a:xfrm>
                <a:off x="611560" y="2852936"/>
                <a:ext cx="7920880" cy="1440160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 marL="342900" marR="0" lvl="0" indent="-342900" algn="ctr" defTabSz="914400" rtl="0" eaLnBrk="0" fontAlgn="base" latinLnBrk="0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GT" sz="16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</a:rPr>
                  <a:t>Financi</a:t>
                </a:r>
                <a:r>
                  <a:rPr kumimoji="0" lang="pl-PL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</a:rPr>
                  <a:t>al</a:t>
                </a:r>
                <a:r>
                  <a:rPr kumimoji="0" lang="es-GT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</a:rPr>
                  <a:t> </a:t>
                </a:r>
                <a:r>
                  <a:rPr kumimoji="0" lang="es-GT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a-</a:t>
                </a:r>
                <a:endParaRPr lang="es-GT" sz="2000" i="1" kern="0" dirty="0">
                  <a:solidFill>
                    <a:srgbClr val="000099"/>
                  </a:solidFill>
                  <a:cs typeface="Times New Roman" pitchFamily="18" charset="0"/>
                </a:endParaRPr>
              </a:p>
              <a:p>
                <a:pPr marL="342900" marR="0" lvl="0" indent="-342900" defTabSz="914400" rtl="0" eaLnBrk="0" fontAlgn="base" latinLnBrk="0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s-GT" sz="2000" b="0" i="1" kern="0" dirty="0" smtClean="0">
                    <a:solidFill>
                      <a:srgbClr val="000099"/>
                    </a:solidFill>
                    <a:latin typeface="Arial" pitchFamily="34" charset="0"/>
                    <a:cs typeface="Times New Roman" pitchFamily="18" charset="0"/>
                  </a:rPr>
                  <a:t>      </a:t>
                </a:r>
                <a:r>
                  <a:rPr lang="es-GT" sz="1600" b="0" kern="0" dirty="0" smtClean="0">
                    <a:latin typeface="Arial" pitchFamily="34" charset="0"/>
                  </a:rPr>
                  <a:t>Social  </a:t>
                </a:r>
                <a:r>
                  <a:rPr lang="es-GT" sz="1800" kern="0" dirty="0">
                    <a:solidFill>
                      <a:srgbClr val="000099"/>
                    </a:solidFill>
                    <a:latin typeface="Arial" pitchFamily="34" charset="0"/>
                  </a:rPr>
                  <a:t>4</a:t>
                </a:r>
                <a:r>
                  <a:rPr kumimoji="0" lang="es-GT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   </a:t>
                </a:r>
              </a:p>
              <a:p>
                <a:pPr marL="342900" marR="0" lvl="0" indent="-342900" algn="ctr" defTabSz="914400" rtl="0" eaLnBrk="0" fontAlgn="base" latinLnBrk="0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GT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" name="10 Estrella de 5 puntas"/>
              <p:cNvSpPr/>
              <p:nvPr/>
            </p:nvSpPr>
            <p:spPr>
              <a:xfrm>
                <a:off x="6169057" y="3656485"/>
                <a:ext cx="909099" cy="504057"/>
              </a:xfrm>
              <a:prstGeom prst="star5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GT"/>
              </a:p>
            </p:txBody>
          </p:sp>
        </p:grpSp>
      </p:grpSp>
      <p:grpSp>
        <p:nvGrpSpPr>
          <p:cNvPr id="12" name="4 Grupo"/>
          <p:cNvGrpSpPr/>
          <p:nvPr/>
        </p:nvGrpSpPr>
        <p:grpSpPr>
          <a:xfrm>
            <a:off x="3419872" y="1916832"/>
            <a:ext cx="1440160" cy="1634118"/>
            <a:chOff x="251520" y="3429000"/>
            <a:chExt cx="1440160" cy="1634118"/>
          </a:xfrm>
        </p:grpSpPr>
        <p:pic>
          <p:nvPicPr>
            <p:cNvPr id="13" name="12 Imagen" descr="AMCHAM.gif"/>
            <p:cNvPicPr>
              <a:picLocks noChangeAspect="1"/>
            </p:cNvPicPr>
            <p:nvPr/>
          </p:nvPicPr>
          <p:blipFill>
            <a:blip r:embed="rId5" cstate="print"/>
            <a:srcRect b="4166"/>
            <a:stretch>
              <a:fillRect/>
            </a:stretch>
          </p:blipFill>
          <p:spPr>
            <a:xfrm>
              <a:off x="395536" y="3429000"/>
              <a:ext cx="1053900" cy="1167578"/>
            </a:xfrm>
            <a:prstGeom prst="rect">
              <a:avLst/>
            </a:prstGeom>
          </p:spPr>
        </p:pic>
        <p:sp>
          <p:nvSpPr>
            <p:cNvPr id="14" name="13 CuadroTexto"/>
            <p:cNvSpPr txBox="1"/>
            <p:nvPr/>
          </p:nvSpPr>
          <p:spPr>
            <a:xfrm>
              <a:off x="251520" y="4509120"/>
              <a:ext cx="144016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GT" sz="1500" dirty="0" smtClean="0">
                  <a:latin typeface="Arial Narrow" pitchFamily="34" charset="0"/>
                </a:rPr>
                <a:t>Contributions to the Community</a:t>
              </a:r>
              <a:endParaRPr lang="es-GT" sz="1500" dirty="0">
                <a:latin typeface="Arial Narrow" pitchFamily="34" charset="0"/>
              </a:endParaRPr>
            </a:p>
          </p:txBody>
        </p:sp>
      </p:grpSp>
      <p:grpSp>
        <p:nvGrpSpPr>
          <p:cNvPr id="15" name="2 Grupo"/>
          <p:cNvGrpSpPr/>
          <p:nvPr/>
        </p:nvGrpSpPr>
        <p:grpSpPr>
          <a:xfrm>
            <a:off x="1907704" y="1700808"/>
            <a:ext cx="1317823" cy="956123"/>
            <a:chOff x="7129709" y="2894133"/>
            <a:chExt cx="1539851" cy="913328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  </a:ext>
              </a:extLst>
            </a:blip>
            <a:srcRect l="40430" t="39112" r="46940" b="53049"/>
            <a:stretch/>
          </p:blipFill>
          <p:spPr bwMode="auto">
            <a:xfrm>
              <a:off x="7129709" y="2894133"/>
              <a:ext cx="1539851" cy="5733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 rotWithShape="1">
            <a:blip r:embed="rId7" cstate="print"/>
            <a:srcRect l="42138" t="42208" r="39607" b="51711"/>
            <a:stretch/>
          </p:blipFill>
          <p:spPr bwMode="auto">
            <a:xfrm>
              <a:off x="7139378" y="3421888"/>
              <a:ext cx="1446663" cy="385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1000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1000"/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1000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ssets.archivhadas.es/system/picto/photos/images/8601/medium_gracias.jpg?130098270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800" y="1196752"/>
            <a:ext cx="3786214" cy="2483757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74215" t="39664" r="18698" b="56644"/>
          <a:stretch>
            <a:fillRect/>
          </a:stretch>
        </p:blipFill>
        <p:spPr bwMode="auto">
          <a:xfrm>
            <a:off x="7020272" y="4293096"/>
            <a:ext cx="1382553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6948264" y="4797152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2000" dirty="0" smtClean="0"/>
              <a:t>@</a:t>
            </a:r>
            <a:r>
              <a:rPr lang="es-GT" sz="2000" dirty="0" err="1" smtClean="0"/>
              <a:t>genesisguate</a:t>
            </a:r>
            <a:endParaRPr lang="es-GT" sz="20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72444" t="78793" r="15744" b="14843"/>
          <a:stretch>
            <a:fillRect/>
          </a:stretch>
        </p:blipFill>
        <p:spPr bwMode="auto">
          <a:xfrm>
            <a:off x="7092280" y="5301208"/>
            <a:ext cx="144016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755576" y="3614827"/>
            <a:ext cx="5519844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GT" sz="2000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kumimoji="0" lang="es-GT" sz="2000" b="0" i="1" u="none" strike="noStrike" cap="none" normalizeH="0" baseline="0" dirty="0" smtClean="0" bmk="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velyn Di Chiara Flores</a:t>
            </a:r>
            <a:endParaRPr kumimoji="0" lang="es-GT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GT" sz="2000" b="1" i="1" u="none" strike="noStrike" cap="none" normalizeH="0" baseline="0" dirty="0" smtClean="0" bmk="_MailAutoSig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Directora de Planeación y  Desarrollo de Proyectos</a:t>
            </a:r>
            <a:endParaRPr kumimoji="0" lang="es-GT" sz="1800" b="0" i="0" u="none" strike="noStrike" cap="none" normalizeH="0" baseline="0" dirty="0" smtClean="0" bmk="_MailAutoSig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GT" sz="2000" b="0" i="1" u="none" strike="noStrike" cap="none" normalizeH="0" baseline="0" dirty="0" smtClean="0" bmk="_MailAutoSig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Tel. Directo (502) 2383-9020 </a:t>
            </a:r>
            <a:endParaRPr kumimoji="0" lang="es-GT" sz="1800" b="0" i="0" u="none" strike="noStrike" cap="none" normalizeH="0" baseline="0" dirty="0" smtClean="0" bmk="_MailAutoSig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GT" sz="2000" b="0" i="1" u="none" strike="noStrike" cap="none" normalizeH="0" baseline="0" dirty="0" smtClean="0" bmk="_MailAutoSig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PBX (502) 2383-9000 ext. 1020</a:t>
            </a:r>
            <a:endParaRPr kumimoji="0" lang="es-GT" sz="1800" b="0" i="0" u="none" strike="noStrike" cap="none" normalizeH="0" baseline="0" dirty="0" smtClean="0" bmk="_MailAutoSig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GT" sz="2000" b="0" i="1" u="none" strike="noStrike" cap="none" normalizeH="0" baseline="0" dirty="0" smtClean="0" bmk="_MailAutoSig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Cel. (502) 5510-1204 </a:t>
            </a:r>
            <a:endParaRPr kumimoji="0" lang="es-GT" sz="1800" b="0" i="0" u="none" strike="noStrike" cap="none" normalizeH="0" baseline="0" dirty="0" smtClean="0" bmk="_MailAutoSig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GT" sz="2000" b="0" i="1" u="none" strike="noStrike" cap="none" normalizeH="0" baseline="0" dirty="0" err="1" smtClean="0" bmk="_MailAutoSig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Skype</a:t>
            </a:r>
            <a:r>
              <a:rPr kumimoji="0" lang="es-GT" sz="2000" b="0" i="1" u="none" strike="noStrike" cap="none" normalizeH="0" baseline="0" dirty="0" smtClean="0" bmk="_MailAutoSig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es-GT" sz="2000" b="0" i="1" u="none" strike="noStrike" cap="none" normalizeH="0" baseline="0" dirty="0" err="1" smtClean="0" bmk="_MailAutoSig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edichiaraf</a:t>
            </a:r>
            <a:endParaRPr kumimoji="0" lang="es-GT" sz="2000" b="0" i="1" u="none" strike="noStrike" cap="none" normalizeH="0" baseline="0" dirty="0" smtClean="0" bmk="_MailAutoSig">
              <a:ln>
                <a:noFill/>
              </a:ln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GT" sz="2000" b="0" i="1" dirty="0" smtClean="0" bmk="_MailAutoSig">
                <a:latin typeface="Calibri" pitchFamily="34" charset="0"/>
                <a:cs typeface="Times New Roman" pitchFamily="18" charset="0"/>
              </a:rPr>
              <a:t>Mail: edichiara@genesisempresarial.com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GT" sz="2000" b="0" i="1" dirty="0" smtClean="0" bmk="_MailAutoSig">
                <a:latin typeface="Calibri" pitchFamily="34" charset="0"/>
                <a:cs typeface="Times New Roman" pitchFamily="18" charset="0"/>
              </a:rPr>
              <a:t>www.genesisempresarial.com</a:t>
            </a:r>
            <a:endParaRPr kumimoji="0" lang="es-GT" sz="1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GT" sz="4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5" cstate="print"/>
          <a:srcRect l="10922" t="8578" r="80809" b="88469"/>
          <a:stretch>
            <a:fillRect/>
          </a:stretch>
        </p:blipFill>
        <p:spPr bwMode="auto">
          <a:xfrm>
            <a:off x="7092280" y="6021288"/>
            <a:ext cx="100811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 bwMode="auto">
          <a:xfrm>
            <a:off x="0" y="6093296"/>
            <a:ext cx="9144000" cy="65461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000" b="1" i="0" u="none" strike="noStrike" kern="0" cap="all" spc="0" normalizeH="0" baseline="0" noProof="0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Arial Black" pitchFamily="34" charset="0"/>
                <a:ea typeface="+mj-ea"/>
                <a:cs typeface="Times New Roman" pitchFamily="18" charset="0"/>
              </a:rPr>
              <a:t>MANAGING </a:t>
            </a:r>
            <a:r>
              <a:rPr lang="es-ES_tradnl" sz="3000" b="1" kern="0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+mj-ea"/>
                <a:cs typeface="Times New Roman" pitchFamily="18" charset="0"/>
              </a:rPr>
              <a:t>Social Performance</a:t>
            </a:r>
            <a:r>
              <a:rPr kumimoji="0" lang="es-ES_tradnl" sz="3000" b="1" i="0" u="none" strike="noStrike" kern="0" cap="all" spc="0" normalizeH="0" baseline="0" noProof="0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Arial Black" pitchFamily="34" charset="0"/>
                <a:ea typeface="+mj-ea"/>
                <a:cs typeface="Times New Roman" pitchFamily="18" charset="0"/>
              </a:rPr>
              <a:t>…</a:t>
            </a:r>
            <a:endParaRPr kumimoji="0" lang="es-MX" sz="3000" b="1" i="0" u="none" strike="noStrike" kern="0" cap="all" spc="0" normalizeH="0" baseline="0" noProof="0" dirty="0" smtClean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Arial Black" pitchFamily="34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70 Grupo"/>
          <p:cNvGrpSpPr/>
          <p:nvPr/>
        </p:nvGrpSpPr>
        <p:grpSpPr>
          <a:xfrm>
            <a:off x="450854" y="1176285"/>
            <a:ext cx="1846259" cy="3508824"/>
            <a:chOff x="450854" y="1071546"/>
            <a:chExt cx="1846259" cy="3508824"/>
          </a:xfrm>
        </p:grpSpPr>
        <p:pic>
          <p:nvPicPr>
            <p:cNvPr id="21" name="Picture 10" descr="DSC00704"/>
            <p:cNvPicPr>
              <a:picLocks noChangeAspect="1" noChangeArrowheads="1"/>
            </p:cNvPicPr>
            <p:nvPr/>
          </p:nvPicPr>
          <p:blipFill>
            <a:blip r:embed="rId2" cstate="print"/>
            <a:srcRect r="26073"/>
            <a:stretch>
              <a:fillRect/>
            </a:stretch>
          </p:blipFill>
          <p:spPr bwMode="auto">
            <a:xfrm>
              <a:off x="531491" y="3212218"/>
              <a:ext cx="1278693" cy="1296144"/>
            </a:xfrm>
            <a:prstGeom prst="flowChartConnector">
              <a:avLst/>
            </a:prstGeom>
            <a:noFill/>
          </p:spPr>
        </p:pic>
        <p:sp>
          <p:nvSpPr>
            <p:cNvPr id="5" name="4 Anillo"/>
            <p:cNvSpPr/>
            <p:nvPr/>
          </p:nvSpPr>
          <p:spPr>
            <a:xfrm>
              <a:off x="454911" y="3212218"/>
              <a:ext cx="1440160" cy="1368152"/>
            </a:xfrm>
            <a:prstGeom prst="donut">
              <a:avLst>
                <a:gd name="adj" fmla="val 9671"/>
              </a:avLst>
            </a:prstGeom>
            <a:solidFill>
              <a:srgbClr val="47A3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grpSp>
          <p:nvGrpSpPr>
            <p:cNvPr id="15" name="50 Grupo"/>
            <p:cNvGrpSpPr/>
            <p:nvPr/>
          </p:nvGrpSpPr>
          <p:grpSpPr>
            <a:xfrm>
              <a:off x="450854" y="1071546"/>
              <a:ext cx="1846259" cy="738503"/>
              <a:chOff x="2074" y="1662748"/>
              <a:chExt cx="1846259" cy="738503"/>
            </a:xfrm>
          </p:grpSpPr>
          <p:sp>
            <p:nvSpPr>
              <p:cNvPr id="54" name="53 Cheurón"/>
              <p:cNvSpPr/>
              <p:nvPr/>
            </p:nvSpPr>
            <p:spPr>
              <a:xfrm>
                <a:off x="2074" y="1662748"/>
                <a:ext cx="1846259" cy="738503"/>
              </a:xfrm>
              <a:prstGeom prst="chevron">
                <a:avLst/>
              </a:prstGeom>
              <a:solidFill>
                <a:srgbClr val="002060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3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5" name="Cheurón 4"/>
              <p:cNvSpPr/>
              <p:nvPr/>
            </p:nvSpPr>
            <p:spPr>
              <a:xfrm>
                <a:off x="371326" y="1662748"/>
                <a:ext cx="1107756" cy="73850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008" tIns="20003" rIns="20003" bIns="20003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1500" b="0" kern="1200" dirty="0" smtClean="0"/>
                  <a:t>CLIENT</a:t>
                </a:r>
                <a:endParaRPr lang="es-ES" sz="1500" b="0" kern="1200" dirty="0"/>
              </a:p>
            </p:txBody>
          </p:sp>
        </p:grpSp>
      </p:grpSp>
      <p:grpSp>
        <p:nvGrpSpPr>
          <p:cNvPr id="27" name="71 Grupo"/>
          <p:cNvGrpSpPr/>
          <p:nvPr/>
        </p:nvGrpSpPr>
        <p:grpSpPr>
          <a:xfrm>
            <a:off x="1391015" y="1176285"/>
            <a:ext cx="2538043" cy="4937430"/>
            <a:chOff x="1391015" y="1071546"/>
            <a:chExt cx="2538043" cy="4937430"/>
          </a:xfrm>
        </p:grpSpPr>
        <p:pic>
          <p:nvPicPr>
            <p:cNvPr id="30" name="Picture 20"/>
            <p:cNvPicPr>
              <a:picLocks noChangeAspect="1" noChangeArrowheads="1"/>
            </p:cNvPicPr>
            <p:nvPr/>
          </p:nvPicPr>
          <p:blipFill>
            <a:blip r:embed="rId3" cstate="print">
              <a:lum bright="10000"/>
            </a:blip>
            <a:srcRect/>
            <a:stretch>
              <a:fillRect/>
            </a:stretch>
          </p:blipFill>
          <p:spPr bwMode="auto">
            <a:xfrm>
              <a:off x="2039086" y="4292338"/>
              <a:ext cx="1391795" cy="1224136"/>
            </a:xfrm>
            <a:prstGeom prst="ellipse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" name="44 Elipse"/>
            <p:cNvSpPr/>
            <p:nvPr/>
          </p:nvSpPr>
          <p:spPr>
            <a:xfrm>
              <a:off x="2058543" y="2309210"/>
              <a:ext cx="1368152" cy="1263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28" name="26 Grupo"/>
            <p:cNvGrpSpPr/>
            <p:nvPr/>
          </p:nvGrpSpPr>
          <p:grpSpPr>
            <a:xfrm>
              <a:off x="2175081" y="2632143"/>
              <a:ext cx="1152128" cy="648072"/>
              <a:chOff x="4344988" y="2342293"/>
              <a:chExt cx="1483940" cy="813755"/>
            </a:xfrm>
          </p:grpSpPr>
          <p:pic>
            <p:nvPicPr>
              <p:cNvPr id="22" name="Picture 5" descr="quetzal-100_l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2866" b="49591"/>
              <a:stretch>
                <a:fillRect/>
              </a:stretch>
            </p:blipFill>
            <p:spPr bwMode="auto">
              <a:xfrm>
                <a:off x="4499992" y="2564904"/>
                <a:ext cx="1328936" cy="591144"/>
              </a:xfrm>
              <a:prstGeom prst="rect">
                <a:avLst/>
              </a:prstGeom>
              <a:noFill/>
            </p:spPr>
          </p:pic>
          <p:pic>
            <p:nvPicPr>
              <p:cNvPr id="23" name="Picture 5" descr="quetzal-100_l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2866" b="49591"/>
              <a:stretch>
                <a:fillRect/>
              </a:stretch>
            </p:blipFill>
            <p:spPr bwMode="auto">
              <a:xfrm rot="-300000">
                <a:off x="4473465" y="2511758"/>
                <a:ext cx="1328936" cy="591144"/>
              </a:xfrm>
              <a:prstGeom prst="rect">
                <a:avLst/>
              </a:prstGeom>
              <a:noFill/>
            </p:spPr>
          </p:pic>
          <p:pic>
            <p:nvPicPr>
              <p:cNvPr id="24" name="Picture 5" descr="quetzal-100_l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2866" b="49591"/>
              <a:stretch>
                <a:fillRect/>
              </a:stretch>
            </p:blipFill>
            <p:spPr bwMode="auto">
              <a:xfrm rot="-600000">
                <a:off x="4425969" y="2459774"/>
                <a:ext cx="1328936" cy="591144"/>
              </a:xfrm>
              <a:prstGeom prst="rect">
                <a:avLst/>
              </a:prstGeom>
              <a:noFill/>
            </p:spPr>
          </p:pic>
          <p:pic>
            <p:nvPicPr>
              <p:cNvPr id="25" name="Picture 5" descr="quetzal-100_l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2866" b="49591"/>
              <a:stretch>
                <a:fillRect/>
              </a:stretch>
            </p:blipFill>
            <p:spPr bwMode="auto">
              <a:xfrm rot="-900000">
                <a:off x="4409835" y="2387918"/>
                <a:ext cx="1328936" cy="591144"/>
              </a:xfrm>
              <a:prstGeom prst="rect">
                <a:avLst/>
              </a:prstGeom>
              <a:noFill/>
            </p:spPr>
          </p:pic>
          <p:pic>
            <p:nvPicPr>
              <p:cNvPr id="26" name="Picture 5" descr="quetzal-100_l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2866" b="49591"/>
              <a:stretch>
                <a:fillRect/>
              </a:stretch>
            </p:blipFill>
            <p:spPr bwMode="auto">
              <a:xfrm rot="-1200000">
                <a:off x="4344988" y="2342293"/>
                <a:ext cx="1328936" cy="591144"/>
              </a:xfrm>
              <a:prstGeom prst="rect">
                <a:avLst/>
              </a:prstGeom>
              <a:noFill/>
            </p:spPr>
          </p:pic>
        </p:grpSp>
        <p:sp>
          <p:nvSpPr>
            <p:cNvPr id="6" name="5 Anillo"/>
            <p:cNvSpPr/>
            <p:nvPr/>
          </p:nvSpPr>
          <p:spPr>
            <a:xfrm>
              <a:off x="2039087" y="2276114"/>
              <a:ext cx="1440160" cy="1368152"/>
            </a:xfrm>
            <a:prstGeom prst="donut">
              <a:avLst>
                <a:gd name="adj" fmla="val 9671"/>
              </a:avLst>
            </a:prstGeom>
            <a:solidFill>
              <a:srgbClr val="47A3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7" name="6 Anillo"/>
            <p:cNvSpPr/>
            <p:nvPr/>
          </p:nvSpPr>
          <p:spPr>
            <a:xfrm>
              <a:off x="2039087" y="4220330"/>
              <a:ext cx="1440160" cy="1368152"/>
            </a:xfrm>
            <a:prstGeom prst="donut">
              <a:avLst>
                <a:gd name="adj" fmla="val 9671"/>
              </a:avLst>
            </a:prstGeom>
            <a:solidFill>
              <a:srgbClr val="47A3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14" name="13 Cruz"/>
            <p:cNvSpPr/>
            <p:nvPr/>
          </p:nvSpPr>
          <p:spPr>
            <a:xfrm>
              <a:off x="2594659" y="3749645"/>
              <a:ext cx="360040" cy="360040"/>
            </a:xfrm>
            <a:prstGeom prst="plus">
              <a:avLst>
                <a:gd name="adj" fmla="val 35220"/>
              </a:avLst>
            </a:prstGeom>
            <a:solidFill>
              <a:srgbClr val="47A3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16 Flecha doblada"/>
            <p:cNvSpPr/>
            <p:nvPr/>
          </p:nvSpPr>
          <p:spPr>
            <a:xfrm>
              <a:off x="1391015" y="2708162"/>
              <a:ext cx="576064" cy="432048"/>
            </a:xfrm>
            <a:prstGeom prst="bentArrow">
              <a:avLst/>
            </a:prstGeom>
            <a:solidFill>
              <a:srgbClr val="47A3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18" name="17 Flecha doblada"/>
            <p:cNvSpPr/>
            <p:nvPr/>
          </p:nvSpPr>
          <p:spPr>
            <a:xfrm flipV="1">
              <a:off x="1391015" y="4652378"/>
              <a:ext cx="576064" cy="432048"/>
            </a:xfrm>
            <a:prstGeom prst="bentArrow">
              <a:avLst/>
            </a:prstGeom>
            <a:solidFill>
              <a:srgbClr val="47A3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56" name="55 CuadroTexto"/>
            <p:cNvSpPr txBox="1"/>
            <p:nvPr/>
          </p:nvSpPr>
          <p:spPr>
            <a:xfrm>
              <a:off x="2303369" y="1971424"/>
              <a:ext cx="936104" cy="276999"/>
            </a:xfrm>
            <a:prstGeom prst="rect">
              <a:avLst/>
            </a:prstGeom>
            <a:solidFill>
              <a:srgbClr val="005DA2"/>
            </a:soli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ES" sz="12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    "/>
                </a:rPr>
                <a:t>CRÉDIT</a:t>
              </a:r>
              <a:endParaRPr lang="es-ES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   "/>
              </a:endParaRPr>
            </a:p>
          </p:txBody>
        </p:sp>
        <p:sp>
          <p:nvSpPr>
            <p:cNvPr id="57" name="56 CuadroTexto"/>
            <p:cNvSpPr txBox="1"/>
            <p:nvPr/>
          </p:nvSpPr>
          <p:spPr>
            <a:xfrm>
              <a:off x="1736392" y="5621178"/>
              <a:ext cx="2123036" cy="387798"/>
            </a:xfrm>
            <a:prstGeom prst="rect">
              <a:avLst/>
            </a:prstGeom>
            <a:solidFill>
              <a:srgbClr val="005DA2"/>
            </a:soli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pl-PL" sz="12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    "/>
                </a:rPr>
                <a:t>Enterprise Dev. Services</a:t>
              </a:r>
              <a:endParaRPr lang="es-ES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   "/>
              </a:endParaRPr>
            </a:p>
            <a:p>
              <a:pPr algn="ctr">
                <a:lnSpc>
                  <a:spcPct val="80000"/>
                </a:lnSpc>
              </a:pPr>
              <a:r>
                <a:rPr lang="es-ES" sz="1200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    "/>
                </a:rPr>
                <a:t>TRAINING &amp; TA</a:t>
              </a:r>
              <a:r>
                <a:rPr lang="es-ES" sz="12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    "/>
                </a:rPr>
                <a:t>.</a:t>
              </a:r>
              <a:endParaRPr lang="es-ES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   "/>
              </a:endParaRPr>
            </a:p>
          </p:txBody>
        </p:sp>
        <p:grpSp>
          <p:nvGrpSpPr>
            <p:cNvPr id="43" name="57 Grupo"/>
            <p:cNvGrpSpPr/>
            <p:nvPr/>
          </p:nvGrpSpPr>
          <p:grpSpPr>
            <a:xfrm>
              <a:off x="2082799" y="1071546"/>
              <a:ext cx="1846259" cy="738503"/>
              <a:chOff x="1663708" y="1662748"/>
              <a:chExt cx="1846259" cy="738503"/>
            </a:xfrm>
          </p:grpSpPr>
          <p:sp>
            <p:nvSpPr>
              <p:cNvPr id="59" name="58 Cheurón"/>
              <p:cNvSpPr/>
              <p:nvPr/>
            </p:nvSpPr>
            <p:spPr>
              <a:xfrm>
                <a:off x="1663708" y="1662748"/>
                <a:ext cx="1846259" cy="738503"/>
              </a:xfrm>
              <a:prstGeom prst="chevron">
                <a:avLst/>
              </a:prstGeom>
              <a:solidFill>
                <a:srgbClr val="002060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3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0" name="Cheurón 4"/>
              <p:cNvSpPr/>
              <p:nvPr/>
            </p:nvSpPr>
            <p:spPr>
              <a:xfrm>
                <a:off x="2032960" y="1662748"/>
                <a:ext cx="1107756" cy="73850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008" tIns="20003" rIns="20003" bIns="20003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1500" b="0" kern="1200" dirty="0" smtClean="0"/>
                  <a:t>GÉNESIS</a:t>
                </a:r>
                <a:r>
                  <a:rPr lang="pl-PL" sz="1500" b="0" kern="1200" dirty="0" smtClean="0"/>
                  <a:t> SUPPORT</a:t>
                </a:r>
                <a:endParaRPr lang="es-ES" sz="1500" b="0" kern="1200" dirty="0"/>
              </a:p>
            </p:txBody>
          </p:sp>
        </p:grpSp>
      </p:grpSp>
      <p:grpSp>
        <p:nvGrpSpPr>
          <p:cNvPr id="49" name="72 Grupo"/>
          <p:cNvGrpSpPr/>
          <p:nvPr/>
        </p:nvGrpSpPr>
        <p:grpSpPr>
          <a:xfrm>
            <a:off x="3479247" y="1176285"/>
            <a:ext cx="2104014" cy="4012880"/>
            <a:chOff x="3479247" y="1071546"/>
            <a:chExt cx="2104014" cy="4012880"/>
          </a:xfrm>
        </p:grpSpPr>
        <p:pic>
          <p:nvPicPr>
            <p:cNvPr id="29" name="Picture 8" descr="DSC00703"/>
            <p:cNvPicPr>
              <a:picLocks noChangeAspect="1" noChangeArrowheads="1"/>
            </p:cNvPicPr>
            <p:nvPr/>
          </p:nvPicPr>
          <p:blipFill>
            <a:blip r:embed="rId5" cstate="print"/>
            <a:srcRect l="60169" t="21731" b="19595"/>
            <a:stretch>
              <a:fillRect/>
            </a:stretch>
          </p:blipFill>
          <p:spPr bwMode="auto">
            <a:xfrm>
              <a:off x="3551255" y="3212218"/>
              <a:ext cx="1296144" cy="1368152"/>
            </a:xfrm>
            <a:prstGeom prst="ellipse">
              <a:avLst/>
            </a:prstGeom>
            <a:noFill/>
          </p:spPr>
        </p:pic>
        <p:sp>
          <p:nvSpPr>
            <p:cNvPr id="8" name="7 Anillo"/>
            <p:cNvSpPr/>
            <p:nvPr/>
          </p:nvSpPr>
          <p:spPr>
            <a:xfrm>
              <a:off x="3479247" y="3212218"/>
              <a:ext cx="1440160" cy="1368152"/>
            </a:xfrm>
            <a:prstGeom prst="donut">
              <a:avLst>
                <a:gd name="adj" fmla="val 9671"/>
              </a:avLst>
            </a:prstGeom>
            <a:solidFill>
              <a:srgbClr val="47A3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19" name="18 Flecha doblada"/>
            <p:cNvSpPr/>
            <p:nvPr/>
          </p:nvSpPr>
          <p:spPr>
            <a:xfrm rot="5400000">
              <a:off x="3623319" y="2636210"/>
              <a:ext cx="432000" cy="576000"/>
            </a:xfrm>
            <a:prstGeom prst="bentArrow">
              <a:avLst/>
            </a:prstGeom>
            <a:solidFill>
              <a:srgbClr val="47A3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20" name="19 Flecha doblada"/>
            <p:cNvSpPr/>
            <p:nvPr/>
          </p:nvSpPr>
          <p:spPr>
            <a:xfrm rot="5400000" flipH="1">
              <a:off x="3623231" y="4580402"/>
              <a:ext cx="432048" cy="576000"/>
            </a:xfrm>
            <a:prstGeom prst="bentArrow">
              <a:avLst/>
            </a:prstGeom>
            <a:solidFill>
              <a:srgbClr val="47A3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grpSp>
          <p:nvGrpSpPr>
            <p:cNvPr id="51" name="60 Grupo"/>
            <p:cNvGrpSpPr/>
            <p:nvPr/>
          </p:nvGrpSpPr>
          <p:grpSpPr>
            <a:xfrm>
              <a:off x="3737002" y="1071546"/>
              <a:ext cx="1846259" cy="738503"/>
              <a:chOff x="3325342" y="1662748"/>
              <a:chExt cx="1846259" cy="738503"/>
            </a:xfrm>
          </p:grpSpPr>
          <p:sp>
            <p:nvSpPr>
              <p:cNvPr id="62" name="61 Cheurón"/>
              <p:cNvSpPr/>
              <p:nvPr/>
            </p:nvSpPr>
            <p:spPr>
              <a:xfrm>
                <a:off x="3325342" y="1662748"/>
                <a:ext cx="1846259" cy="738503"/>
              </a:xfrm>
              <a:prstGeom prst="chevron">
                <a:avLst/>
              </a:prstGeom>
              <a:solidFill>
                <a:srgbClr val="002060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3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3" name="Cheurón 4"/>
              <p:cNvSpPr/>
              <p:nvPr/>
            </p:nvSpPr>
            <p:spPr>
              <a:xfrm>
                <a:off x="3551718" y="1662748"/>
                <a:ext cx="1394440" cy="73850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008" tIns="20003" rIns="20003" bIns="20003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1500" b="0" kern="1200" dirty="0" smtClean="0"/>
                  <a:t>I</a:t>
                </a:r>
                <a:r>
                  <a:rPr lang="pl-PL" sz="1500" b="0" dirty="0" smtClean="0"/>
                  <a:t>NVESTMENT IN BUSINESS</a:t>
                </a:r>
                <a:endParaRPr lang="es-ES" sz="1500" b="0" kern="1200" dirty="0"/>
              </a:p>
            </p:txBody>
          </p:sp>
        </p:grpSp>
      </p:grpSp>
      <p:grpSp>
        <p:nvGrpSpPr>
          <p:cNvPr id="58" name="73 Grupo"/>
          <p:cNvGrpSpPr/>
          <p:nvPr/>
        </p:nvGrpSpPr>
        <p:grpSpPr>
          <a:xfrm>
            <a:off x="4991415" y="1176285"/>
            <a:ext cx="2234920" cy="3508824"/>
            <a:chOff x="4991415" y="1071546"/>
            <a:chExt cx="2234920" cy="3508824"/>
          </a:xfrm>
        </p:grpSpPr>
        <p:sp>
          <p:nvSpPr>
            <p:cNvPr id="46" name="45 Elipse"/>
            <p:cNvSpPr/>
            <p:nvPr/>
          </p:nvSpPr>
          <p:spPr>
            <a:xfrm>
              <a:off x="5452647" y="3245314"/>
              <a:ext cx="1368152" cy="1263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61" name="39 Grupo"/>
            <p:cNvGrpSpPr/>
            <p:nvPr/>
          </p:nvGrpSpPr>
          <p:grpSpPr>
            <a:xfrm>
              <a:off x="5535029" y="3514946"/>
              <a:ext cx="1155394" cy="715112"/>
              <a:chOff x="5144798" y="3022623"/>
              <a:chExt cx="1155394" cy="715112"/>
            </a:xfrm>
          </p:grpSpPr>
          <p:pic>
            <p:nvPicPr>
              <p:cNvPr id="32" name="Picture 5" descr="quetzal-100_l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2866" b="49591"/>
              <a:stretch>
                <a:fillRect/>
              </a:stretch>
            </p:blipFill>
            <p:spPr bwMode="auto">
              <a:xfrm>
                <a:off x="5268409" y="3266950"/>
                <a:ext cx="1031783" cy="470785"/>
              </a:xfrm>
              <a:prstGeom prst="rect">
                <a:avLst/>
              </a:prstGeom>
              <a:noFill/>
            </p:spPr>
          </p:pic>
          <p:pic>
            <p:nvPicPr>
              <p:cNvPr id="33" name="Picture 5" descr="quetzal-100_l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2866" b="49591"/>
              <a:stretch>
                <a:fillRect/>
              </a:stretch>
            </p:blipFill>
            <p:spPr bwMode="auto">
              <a:xfrm rot="21420000">
                <a:off x="5251079" y="3239654"/>
                <a:ext cx="1031783" cy="470785"/>
              </a:xfrm>
              <a:prstGeom prst="rect">
                <a:avLst/>
              </a:prstGeom>
              <a:noFill/>
            </p:spPr>
          </p:pic>
          <p:pic>
            <p:nvPicPr>
              <p:cNvPr id="34" name="Picture 5" descr="quetzal-100_l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2866" b="49591"/>
              <a:stretch>
                <a:fillRect/>
              </a:stretch>
            </p:blipFill>
            <p:spPr bwMode="auto">
              <a:xfrm rot="21360000">
                <a:off x="5241768" y="3196289"/>
                <a:ext cx="1031783" cy="470785"/>
              </a:xfrm>
              <a:prstGeom prst="rect">
                <a:avLst/>
              </a:prstGeom>
              <a:noFill/>
            </p:spPr>
          </p:pic>
          <p:pic>
            <p:nvPicPr>
              <p:cNvPr id="35" name="Picture 5" descr="quetzal-100_l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2866" b="49591"/>
              <a:stretch>
                <a:fillRect/>
              </a:stretch>
            </p:blipFill>
            <p:spPr bwMode="auto">
              <a:xfrm rot="21240000">
                <a:off x="5222100" y="3160788"/>
                <a:ext cx="1031783" cy="470785"/>
              </a:xfrm>
              <a:prstGeom prst="rect">
                <a:avLst/>
              </a:prstGeom>
              <a:noFill/>
            </p:spPr>
          </p:pic>
          <p:pic>
            <p:nvPicPr>
              <p:cNvPr id="36" name="Picture 5" descr="quetzal-100_l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2866" b="49591"/>
              <a:stretch>
                <a:fillRect/>
              </a:stretch>
            </p:blipFill>
            <p:spPr bwMode="auto">
              <a:xfrm rot="21120000">
                <a:off x="5204743" y="3122323"/>
                <a:ext cx="1031783" cy="470785"/>
              </a:xfrm>
              <a:prstGeom prst="rect">
                <a:avLst/>
              </a:prstGeom>
              <a:noFill/>
            </p:spPr>
          </p:pic>
          <p:pic>
            <p:nvPicPr>
              <p:cNvPr id="37" name="Picture 5" descr="quetzal-100_l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2866" b="49591"/>
              <a:stretch>
                <a:fillRect/>
              </a:stretch>
            </p:blipFill>
            <p:spPr bwMode="auto">
              <a:xfrm rot="21000000">
                <a:off x="5184368" y="3101295"/>
                <a:ext cx="1031783" cy="470785"/>
              </a:xfrm>
              <a:prstGeom prst="rect">
                <a:avLst/>
              </a:prstGeom>
              <a:noFill/>
            </p:spPr>
          </p:pic>
          <p:pic>
            <p:nvPicPr>
              <p:cNvPr id="38" name="Picture 5" descr="quetzal-100_l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2866" b="49591"/>
              <a:stretch>
                <a:fillRect/>
              </a:stretch>
            </p:blipFill>
            <p:spPr bwMode="auto">
              <a:xfrm rot="20400000">
                <a:off x="5164394" y="3102727"/>
                <a:ext cx="1031783" cy="470785"/>
              </a:xfrm>
              <a:prstGeom prst="rect">
                <a:avLst/>
              </a:prstGeom>
              <a:noFill/>
            </p:spPr>
          </p:pic>
          <p:pic>
            <p:nvPicPr>
              <p:cNvPr id="39" name="Picture 5" descr="quetzal-100_l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2866" b="49591"/>
              <a:stretch>
                <a:fillRect/>
              </a:stretch>
            </p:blipFill>
            <p:spPr bwMode="auto">
              <a:xfrm rot="20100000">
                <a:off x="5144798" y="3022623"/>
                <a:ext cx="1031783" cy="470785"/>
              </a:xfrm>
              <a:prstGeom prst="rect">
                <a:avLst/>
              </a:prstGeom>
              <a:noFill/>
            </p:spPr>
          </p:pic>
        </p:grpSp>
        <p:sp>
          <p:nvSpPr>
            <p:cNvPr id="9" name="8 Anillo"/>
            <p:cNvSpPr/>
            <p:nvPr/>
          </p:nvSpPr>
          <p:spPr>
            <a:xfrm>
              <a:off x="5423463" y="3212218"/>
              <a:ext cx="1440160" cy="1368152"/>
            </a:xfrm>
            <a:prstGeom prst="donut">
              <a:avLst>
                <a:gd name="adj" fmla="val 9671"/>
              </a:avLst>
            </a:prstGeom>
            <a:solidFill>
              <a:srgbClr val="47A3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16" name="15 Igual que"/>
            <p:cNvSpPr/>
            <p:nvPr/>
          </p:nvSpPr>
          <p:spPr>
            <a:xfrm>
              <a:off x="4991415" y="3716274"/>
              <a:ext cx="360040" cy="432048"/>
            </a:xfrm>
            <a:prstGeom prst="mathEqual">
              <a:avLst/>
            </a:prstGeom>
            <a:solidFill>
              <a:srgbClr val="47A3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grpSp>
          <p:nvGrpSpPr>
            <p:cNvPr id="64" name="63 Grupo"/>
            <p:cNvGrpSpPr/>
            <p:nvPr/>
          </p:nvGrpSpPr>
          <p:grpSpPr>
            <a:xfrm>
              <a:off x="5380076" y="1071546"/>
              <a:ext cx="1846259" cy="738503"/>
              <a:chOff x="4986975" y="1662748"/>
              <a:chExt cx="1846259" cy="738503"/>
            </a:xfrm>
          </p:grpSpPr>
          <p:sp>
            <p:nvSpPr>
              <p:cNvPr id="65" name="64 Cheurón"/>
              <p:cNvSpPr/>
              <p:nvPr/>
            </p:nvSpPr>
            <p:spPr>
              <a:xfrm>
                <a:off x="4986975" y="1662748"/>
                <a:ext cx="1846259" cy="738503"/>
              </a:xfrm>
              <a:prstGeom prst="chevron">
                <a:avLst/>
              </a:prstGeom>
              <a:solidFill>
                <a:srgbClr val="002060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3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6" name="Cheurón 4"/>
              <p:cNvSpPr/>
              <p:nvPr/>
            </p:nvSpPr>
            <p:spPr>
              <a:xfrm>
                <a:off x="5356227" y="1662748"/>
                <a:ext cx="1107756" cy="73850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008" tIns="20003" rIns="20003" bIns="20003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l-PL" sz="1500" b="0" dirty="0" smtClean="0"/>
                  <a:t>HIGHER INCOME</a:t>
                </a:r>
                <a:endParaRPr lang="es-ES" sz="1500" b="0" kern="1200" dirty="0"/>
              </a:p>
            </p:txBody>
          </p:sp>
        </p:grpSp>
      </p:grpSp>
      <p:grpSp>
        <p:nvGrpSpPr>
          <p:cNvPr id="67" name="74 Grupo"/>
          <p:cNvGrpSpPr/>
          <p:nvPr/>
        </p:nvGrpSpPr>
        <p:grpSpPr>
          <a:xfrm>
            <a:off x="6935631" y="1176285"/>
            <a:ext cx="1922649" cy="4733718"/>
            <a:chOff x="6935631" y="1071546"/>
            <a:chExt cx="1922649" cy="4733718"/>
          </a:xfrm>
        </p:grpSpPr>
        <p:pic>
          <p:nvPicPr>
            <p:cNvPr id="48" name="Picture 13" descr="Sacoj"/>
            <p:cNvPicPr>
              <a:picLocks noChangeAspect="1" noChangeArrowheads="1"/>
            </p:cNvPicPr>
            <p:nvPr/>
          </p:nvPicPr>
          <p:blipFill>
            <a:blip r:embed="rId6" cstate="print"/>
            <a:srcRect t="-9131" b="4555"/>
            <a:stretch>
              <a:fillRect/>
            </a:stretch>
          </p:blipFill>
          <p:spPr bwMode="auto">
            <a:xfrm>
              <a:off x="7187902" y="4865248"/>
              <a:ext cx="1344783" cy="936104"/>
            </a:xfrm>
            <a:prstGeom prst="ellipse">
              <a:avLst/>
            </a:prstGeom>
            <a:noFill/>
          </p:spPr>
        </p:pic>
        <p:sp>
          <p:nvSpPr>
            <p:cNvPr id="47" name="46 Elipse"/>
            <p:cNvSpPr/>
            <p:nvPr/>
          </p:nvSpPr>
          <p:spPr>
            <a:xfrm>
              <a:off x="7174262" y="3923328"/>
              <a:ext cx="1368152" cy="86409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44" name="Picture 12" descr="2008122022595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358494" y="3991424"/>
              <a:ext cx="1030176" cy="772632"/>
            </a:xfrm>
            <a:prstGeom prst="ellipse">
              <a:avLst/>
            </a:prstGeom>
            <a:noFill/>
          </p:spPr>
        </p:pic>
        <p:pic>
          <p:nvPicPr>
            <p:cNvPr id="42" name="Picture 7" descr="como_1"/>
            <p:cNvPicPr>
              <a:picLocks noChangeAspect="1" noChangeArrowheads="1"/>
            </p:cNvPicPr>
            <p:nvPr/>
          </p:nvPicPr>
          <p:blipFill>
            <a:blip r:embed="rId8" cstate="print"/>
            <a:srcRect t="-3452"/>
            <a:stretch>
              <a:fillRect/>
            </a:stretch>
          </p:blipFill>
          <p:spPr bwMode="auto">
            <a:xfrm>
              <a:off x="7226814" y="2967768"/>
              <a:ext cx="1296144" cy="874716"/>
            </a:xfrm>
            <a:prstGeom prst="ellipse">
              <a:avLst/>
            </a:prstGeom>
            <a:noFill/>
          </p:spPr>
        </p:pic>
        <p:pic>
          <p:nvPicPr>
            <p:cNvPr id="41" name="Picture 5" descr="infanciahoy"/>
            <p:cNvPicPr>
              <a:picLocks noChangeAspect="1" noChangeArrowheads="1"/>
            </p:cNvPicPr>
            <p:nvPr/>
          </p:nvPicPr>
          <p:blipFill>
            <a:blip r:embed="rId9" cstate="print"/>
            <a:srcRect t="11849"/>
            <a:stretch>
              <a:fillRect/>
            </a:stretch>
          </p:blipFill>
          <p:spPr bwMode="auto">
            <a:xfrm>
              <a:off x="7217086" y="1988840"/>
              <a:ext cx="1305872" cy="825184"/>
            </a:xfrm>
            <a:prstGeom prst="ellipse">
              <a:avLst/>
            </a:prstGeom>
            <a:noFill/>
          </p:spPr>
        </p:pic>
        <p:grpSp>
          <p:nvGrpSpPr>
            <p:cNvPr id="71" name="53 Grupo"/>
            <p:cNvGrpSpPr/>
            <p:nvPr/>
          </p:nvGrpSpPr>
          <p:grpSpPr>
            <a:xfrm>
              <a:off x="6935631" y="2516646"/>
              <a:ext cx="288032" cy="2736304"/>
              <a:chOff x="6876256" y="2876686"/>
              <a:chExt cx="288032" cy="2736304"/>
            </a:xfrm>
          </p:grpSpPr>
          <p:sp>
            <p:nvSpPr>
              <p:cNvPr id="50" name="49 Cerrar llave"/>
              <p:cNvSpPr/>
              <p:nvPr/>
            </p:nvSpPr>
            <p:spPr>
              <a:xfrm flipH="1">
                <a:off x="6876256" y="2876686"/>
                <a:ext cx="288032" cy="2736304"/>
              </a:xfrm>
              <a:prstGeom prst="rightBrace">
                <a:avLst/>
              </a:prstGeom>
              <a:ln w="38100">
                <a:solidFill>
                  <a:srgbClr val="47A3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52" name="51 Conector recto"/>
              <p:cNvCxnSpPr>
                <a:stCxn id="11" idx="2"/>
              </p:cNvCxnSpPr>
              <p:nvPr/>
            </p:nvCxnSpPr>
            <p:spPr>
              <a:xfrm rot="10800000">
                <a:off x="7020272" y="3717033"/>
                <a:ext cx="72008" cy="23125"/>
              </a:xfrm>
              <a:prstGeom prst="line">
                <a:avLst/>
              </a:prstGeom>
              <a:ln w="38100">
                <a:solidFill>
                  <a:srgbClr val="47A3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52 Conector recto"/>
              <p:cNvCxnSpPr/>
              <p:nvPr/>
            </p:nvCxnSpPr>
            <p:spPr>
              <a:xfrm rot="10800000">
                <a:off x="7020273" y="4713269"/>
                <a:ext cx="72008" cy="23125"/>
              </a:xfrm>
              <a:prstGeom prst="line">
                <a:avLst/>
              </a:prstGeom>
              <a:ln w="38100">
                <a:solidFill>
                  <a:srgbClr val="47A3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9 Anillo"/>
            <p:cNvSpPr/>
            <p:nvPr/>
          </p:nvSpPr>
          <p:spPr>
            <a:xfrm>
              <a:off x="7151655" y="1942590"/>
              <a:ext cx="1440160" cy="936104"/>
            </a:xfrm>
            <a:prstGeom prst="donut">
              <a:avLst>
                <a:gd name="adj" fmla="val 9671"/>
              </a:avLst>
            </a:prstGeom>
            <a:solidFill>
              <a:srgbClr val="47A3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13" name="12 Anillo"/>
            <p:cNvSpPr/>
            <p:nvPr/>
          </p:nvSpPr>
          <p:spPr>
            <a:xfrm>
              <a:off x="7151655" y="4869160"/>
              <a:ext cx="1440160" cy="936104"/>
            </a:xfrm>
            <a:prstGeom prst="donut">
              <a:avLst>
                <a:gd name="adj" fmla="val 9671"/>
              </a:avLst>
            </a:prstGeom>
            <a:solidFill>
              <a:srgbClr val="47A3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12" name="11 Anillo"/>
            <p:cNvSpPr/>
            <p:nvPr/>
          </p:nvSpPr>
          <p:spPr>
            <a:xfrm>
              <a:off x="7151655" y="3899685"/>
              <a:ext cx="1440160" cy="936104"/>
            </a:xfrm>
            <a:prstGeom prst="donut">
              <a:avLst>
                <a:gd name="adj" fmla="val 9671"/>
              </a:avLst>
            </a:prstGeom>
            <a:solidFill>
              <a:srgbClr val="47A3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11" name="10 Anillo"/>
            <p:cNvSpPr/>
            <p:nvPr/>
          </p:nvSpPr>
          <p:spPr>
            <a:xfrm>
              <a:off x="7151655" y="2912065"/>
              <a:ext cx="1440160" cy="936104"/>
            </a:xfrm>
            <a:prstGeom prst="donut">
              <a:avLst>
                <a:gd name="adj" fmla="val 9671"/>
              </a:avLst>
            </a:prstGeom>
            <a:solidFill>
              <a:srgbClr val="47A3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grpSp>
          <p:nvGrpSpPr>
            <p:cNvPr id="72" name="66 Grupo"/>
            <p:cNvGrpSpPr/>
            <p:nvPr/>
          </p:nvGrpSpPr>
          <p:grpSpPr>
            <a:xfrm>
              <a:off x="7012021" y="1071546"/>
              <a:ext cx="1846259" cy="738503"/>
              <a:chOff x="6648609" y="1662748"/>
              <a:chExt cx="1846259" cy="738503"/>
            </a:xfrm>
          </p:grpSpPr>
          <p:sp>
            <p:nvSpPr>
              <p:cNvPr id="68" name="67 Cheurón"/>
              <p:cNvSpPr/>
              <p:nvPr/>
            </p:nvSpPr>
            <p:spPr>
              <a:xfrm>
                <a:off x="6648609" y="1662748"/>
                <a:ext cx="1846259" cy="738503"/>
              </a:xfrm>
              <a:prstGeom prst="chevron">
                <a:avLst/>
              </a:prstGeom>
              <a:solidFill>
                <a:srgbClr val="002060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3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9" name="Cheurón 4"/>
              <p:cNvSpPr/>
              <p:nvPr/>
            </p:nvSpPr>
            <p:spPr>
              <a:xfrm>
                <a:off x="7017861" y="1662748"/>
                <a:ext cx="1107756" cy="73850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008" tIns="20003" rIns="20003" bIns="20003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l-PL" sz="1500" b="0" kern="1200" dirty="0" smtClean="0"/>
                  <a:t>BETTER LIFE QUALITY</a:t>
                </a:r>
                <a:endParaRPr lang="es-ES" sz="1500" b="0" kern="1200" dirty="0"/>
              </a:p>
            </p:txBody>
          </p:sp>
        </p:grpSp>
      </p:grpSp>
      <p:sp>
        <p:nvSpPr>
          <p:cNvPr id="3" name="2 CuadroTexto"/>
          <p:cNvSpPr txBox="1"/>
          <p:nvPr/>
        </p:nvSpPr>
        <p:spPr>
          <a:xfrm>
            <a:off x="3779912" y="5072074"/>
            <a:ext cx="1292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2000" dirty="0" smtClean="0">
                <a:latin typeface="Arial Narrow" pitchFamily="34" charset="0"/>
              </a:rPr>
              <a:t>14,979</a:t>
            </a:r>
            <a:r>
              <a:rPr lang="es-GT" sz="1800" dirty="0" smtClean="0">
                <a:latin typeface="Arial Narrow" pitchFamily="34" charset="0"/>
              </a:rPr>
              <a:t> </a:t>
            </a:r>
          </a:p>
          <a:p>
            <a:r>
              <a:rPr lang="pl-PL" sz="1600" dirty="0" smtClean="0">
                <a:latin typeface="Arial Narrow" pitchFamily="34" charset="0"/>
              </a:rPr>
              <a:t>Clients/</a:t>
            </a:r>
            <a:r>
              <a:rPr lang="pl-PL" sz="1600" dirty="0" smtClean="0">
                <a:latin typeface="Arial Narrow" pitchFamily="34" charset="0"/>
              </a:rPr>
              <a:t>month</a:t>
            </a:r>
            <a:endParaRPr lang="es-GT" sz="1600" dirty="0">
              <a:latin typeface="Arial Narrow" pitchFamily="34" charset="0"/>
            </a:endParaRPr>
          </a:p>
        </p:txBody>
      </p:sp>
      <p:sp>
        <p:nvSpPr>
          <p:cNvPr id="70" name="69 CuadroTexto"/>
          <p:cNvSpPr txBox="1"/>
          <p:nvPr/>
        </p:nvSpPr>
        <p:spPr>
          <a:xfrm>
            <a:off x="3256872" y="2125517"/>
            <a:ext cx="1458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2000" dirty="0" smtClean="0">
                <a:latin typeface="Arial Narrow" pitchFamily="34" charset="0"/>
              </a:rPr>
              <a:t>13,600</a:t>
            </a:r>
            <a:r>
              <a:rPr lang="es-GT" sz="1800" dirty="0" smtClean="0">
                <a:latin typeface="Arial Narrow" pitchFamily="34" charset="0"/>
              </a:rPr>
              <a:t> </a:t>
            </a:r>
          </a:p>
          <a:p>
            <a:r>
              <a:rPr lang="pl-PL" sz="1600" dirty="0" smtClean="0">
                <a:latin typeface="Arial Narrow" pitchFamily="34" charset="0"/>
              </a:rPr>
              <a:t>Clients/</a:t>
            </a:r>
            <a:r>
              <a:rPr lang="pl-PL" sz="1600" dirty="0" smtClean="0">
                <a:latin typeface="Arial Narrow" pitchFamily="34" charset="0"/>
              </a:rPr>
              <a:t>month</a:t>
            </a:r>
            <a:endParaRPr lang="es-GT" sz="1600" dirty="0">
              <a:latin typeface="Arial Narrow" pitchFamily="34" charset="0"/>
            </a:endParaRPr>
          </a:p>
        </p:txBody>
      </p:sp>
      <p:sp>
        <p:nvSpPr>
          <p:cNvPr id="31" name="30 Flecha derecha"/>
          <p:cNvSpPr/>
          <p:nvPr/>
        </p:nvSpPr>
        <p:spPr bwMode="auto">
          <a:xfrm>
            <a:off x="3923661" y="5904684"/>
            <a:ext cx="3082963" cy="108391"/>
          </a:xfrm>
          <a:prstGeom prst="rightArrow">
            <a:avLst/>
          </a:prstGeom>
          <a:solidFill>
            <a:srgbClr val="70C3FC"/>
          </a:solidFill>
          <a:ln w="9525" cap="flat" cmpd="sng" algn="ctr">
            <a:solidFill>
              <a:srgbClr val="70C3FC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sof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GT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0" name="39 CuadroTexto"/>
          <p:cNvSpPr txBox="1"/>
          <p:nvPr/>
        </p:nvSpPr>
        <p:spPr>
          <a:xfrm>
            <a:off x="251520" y="2060848"/>
            <a:ext cx="14465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1400" dirty="0" smtClean="0">
                <a:latin typeface="Arial Narrow" pitchFamily="34" charset="0"/>
              </a:rPr>
              <a:t>Produc</a:t>
            </a:r>
            <a:r>
              <a:rPr lang="pl-PL" sz="1400" dirty="0" smtClean="0">
                <a:latin typeface="Arial Narrow" pitchFamily="34" charset="0"/>
              </a:rPr>
              <a:t>t</a:t>
            </a:r>
            <a:r>
              <a:rPr lang="pl-PL" sz="1400" dirty="0" smtClean="0">
                <a:latin typeface="Arial Narrow" pitchFamily="34" charset="0"/>
              </a:rPr>
              <a:t>ion</a:t>
            </a:r>
            <a:endParaRPr lang="pl-PL" sz="1400" dirty="0" smtClean="0">
              <a:latin typeface="Arial Narrow" pitchFamily="34" charset="0"/>
            </a:endParaRPr>
          </a:p>
          <a:p>
            <a:pPr algn="ctr"/>
            <a:r>
              <a:rPr lang="pl-PL" sz="1400" dirty="0" smtClean="0">
                <a:latin typeface="Arial Narrow" pitchFamily="34" charset="0"/>
              </a:rPr>
              <a:t>Agriculture</a:t>
            </a:r>
            <a:endParaRPr lang="es-GT" sz="1400" dirty="0">
              <a:latin typeface="Arial Narrow" pitchFamily="34" charset="0"/>
            </a:endParaRPr>
          </a:p>
          <a:p>
            <a:pPr algn="ctr"/>
            <a:r>
              <a:rPr lang="es-GT" sz="1400" dirty="0" err="1" smtClean="0">
                <a:latin typeface="Arial Narrow" pitchFamily="34" charset="0"/>
              </a:rPr>
              <a:t>Com</a:t>
            </a:r>
            <a:r>
              <a:rPr lang="pl-PL" sz="1400" dirty="0" smtClean="0">
                <a:latin typeface="Arial Narrow" pitchFamily="34" charset="0"/>
              </a:rPr>
              <a:t>merce</a:t>
            </a:r>
            <a:endParaRPr lang="es-GT" sz="1400" dirty="0" smtClean="0">
              <a:latin typeface="Arial Narrow" pitchFamily="34" charset="0"/>
            </a:endParaRPr>
          </a:p>
          <a:p>
            <a:pPr algn="ctr"/>
            <a:r>
              <a:rPr lang="es-GT" sz="1400" dirty="0" err="1" smtClean="0">
                <a:latin typeface="Arial Narrow" pitchFamily="34" charset="0"/>
              </a:rPr>
              <a:t>Servic</a:t>
            </a:r>
            <a:r>
              <a:rPr lang="pl-PL" sz="1400" dirty="0" smtClean="0">
                <a:latin typeface="Arial Narrow" pitchFamily="34" charset="0"/>
              </a:rPr>
              <a:t>es</a:t>
            </a:r>
            <a:endParaRPr lang="es-GT" sz="1400" dirty="0" smtClean="0">
              <a:latin typeface="Arial Narrow" pitchFamily="34" charset="0"/>
            </a:endParaRPr>
          </a:p>
          <a:p>
            <a:pPr algn="ctr"/>
            <a:r>
              <a:rPr lang="pl-PL" sz="1400" dirty="0" smtClean="0">
                <a:latin typeface="Arial Narrow" pitchFamily="34" charset="0"/>
              </a:rPr>
              <a:t>Housing</a:t>
            </a:r>
            <a:endParaRPr lang="es-GT" sz="1600" dirty="0">
              <a:latin typeface="Arial Narrow" pitchFamily="34" charset="0"/>
            </a:endParaRPr>
          </a:p>
        </p:txBody>
      </p:sp>
      <p:sp>
        <p:nvSpPr>
          <p:cNvPr id="76" name="75 CuadroTexto"/>
          <p:cNvSpPr txBox="1"/>
          <p:nvPr/>
        </p:nvSpPr>
        <p:spPr>
          <a:xfrm>
            <a:off x="0" y="4725144"/>
            <a:ext cx="1434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2000" dirty="0" smtClean="0">
                <a:latin typeface="Arial Narrow" pitchFamily="34" charset="0"/>
              </a:rPr>
              <a:t>162,042 </a:t>
            </a:r>
          </a:p>
          <a:p>
            <a:r>
              <a:rPr lang="pl-PL" sz="1600" dirty="0" smtClean="0">
                <a:latin typeface="Arial Narrow" pitchFamily="34" charset="0"/>
              </a:rPr>
              <a:t>Active clients</a:t>
            </a:r>
            <a:endParaRPr lang="es-GT" sz="1600" dirty="0">
              <a:latin typeface="Arial Narrow" pitchFamily="34" charset="0"/>
            </a:endParaRPr>
          </a:p>
        </p:txBody>
      </p:sp>
      <p:sp>
        <p:nvSpPr>
          <p:cNvPr id="77" name="76 CuadroTexto"/>
          <p:cNvSpPr txBox="1"/>
          <p:nvPr/>
        </p:nvSpPr>
        <p:spPr>
          <a:xfrm>
            <a:off x="2195736" y="3140968"/>
            <a:ext cx="11456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2000" dirty="0" smtClean="0">
                <a:latin typeface="Arial Narrow" pitchFamily="34" charset="0"/>
              </a:rPr>
              <a:t>US$.34M.</a:t>
            </a:r>
            <a:endParaRPr lang="es-GT" sz="1600" dirty="0">
              <a:latin typeface="Arial Narrow" pitchFamily="34" charset="0"/>
            </a:endParaRPr>
          </a:p>
        </p:txBody>
      </p:sp>
      <p:sp>
        <p:nvSpPr>
          <p:cNvPr id="79" name="78 CuadroTexto"/>
          <p:cNvSpPr txBox="1"/>
          <p:nvPr/>
        </p:nvSpPr>
        <p:spPr>
          <a:xfrm>
            <a:off x="5508104" y="2708920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2000" dirty="0" smtClean="0">
                <a:latin typeface="Arial Narrow" pitchFamily="34" charset="0"/>
              </a:rPr>
              <a:t>US</a:t>
            </a:r>
            <a:r>
              <a:rPr lang="es-GT" sz="2000" dirty="0" smtClean="0">
                <a:latin typeface="Arial Narrow" pitchFamily="34" charset="0"/>
              </a:rPr>
              <a:t>$629 </a:t>
            </a:r>
            <a:endParaRPr lang="es-GT" sz="2000" dirty="0" smtClean="0">
              <a:latin typeface="Arial Narrow" pitchFamily="34" charset="0"/>
            </a:endParaRPr>
          </a:p>
          <a:p>
            <a:r>
              <a:rPr lang="es-GT" sz="1600" dirty="0" err="1" smtClean="0">
                <a:latin typeface="Arial Narrow" pitchFamily="34" charset="0"/>
              </a:rPr>
              <a:t>Avg</a:t>
            </a:r>
            <a:r>
              <a:rPr lang="es-GT" sz="1600" dirty="0" smtClean="0">
                <a:latin typeface="Arial Narrow" pitchFamily="34" charset="0"/>
              </a:rPr>
              <a:t>. Loan </a:t>
            </a:r>
            <a:endParaRPr lang="es-GT" sz="1600" dirty="0">
              <a:latin typeface="Arial Narrow" pitchFamily="34" charset="0"/>
            </a:endParaRPr>
          </a:p>
        </p:txBody>
      </p:sp>
      <p:sp>
        <p:nvSpPr>
          <p:cNvPr id="81" name="80 CuadroTexto"/>
          <p:cNvSpPr txBox="1"/>
          <p:nvPr/>
        </p:nvSpPr>
        <p:spPr>
          <a:xfrm>
            <a:off x="4465759" y="5643457"/>
            <a:ext cx="26065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1600" dirty="0" smtClean="0">
                <a:latin typeface="Arial Black" pitchFamily="34" charset="0"/>
              </a:rPr>
              <a:t>PARTNERSHIPS</a:t>
            </a:r>
            <a:endParaRPr lang="es-GT" sz="1400" dirty="0">
              <a:latin typeface="Arial Black" pitchFamily="34" charset="0"/>
            </a:endParaRPr>
          </a:p>
        </p:txBody>
      </p:sp>
      <p:sp>
        <p:nvSpPr>
          <p:cNvPr id="82" name="Rectangle 4"/>
          <p:cNvSpPr txBox="1">
            <a:spLocks noChangeArrowheads="1"/>
          </p:cNvSpPr>
          <p:nvPr/>
        </p:nvSpPr>
        <p:spPr bwMode="auto">
          <a:xfrm>
            <a:off x="990600" y="142852"/>
            <a:ext cx="6553200" cy="915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3000" b="1" kern="0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+mj-ea"/>
                <a:cs typeface="Times New Roman" pitchFamily="18" charset="0"/>
              </a:rPr>
              <a:t>Strategic focus</a:t>
            </a:r>
            <a:endParaRPr lang="es-ES_tradnl" sz="3000" b="1" kern="0" cap="all" dirty="0" smtClean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_tradnl" kern="0" cap="all" dirty="0" err="1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+mj-ea"/>
                <a:cs typeface="Times New Roman" pitchFamily="18" charset="0"/>
              </a:rPr>
              <a:t>DirecTORS</a:t>
            </a:r>
            <a:r>
              <a:rPr lang="es-ES_tradnl" kern="0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+mj-ea"/>
                <a:cs typeface="Times New Roman" pitchFamily="18" charset="0"/>
              </a:rPr>
              <a:t> </a:t>
            </a:r>
            <a:r>
              <a:rPr lang="es-ES_tradnl" kern="0" cap="all" dirty="0" err="1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+mj-ea"/>
                <a:cs typeface="Times New Roman" pitchFamily="18" charset="0"/>
              </a:rPr>
              <a:t>and</a:t>
            </a:r>
            <a:r>
              <a:rPr lang="es-ES_tradnl" kern="0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+mj-ea"/>
                <a:cs typeface="Times New Roman" pitchFamily="18" charset="0"/>
              </a:rPr>
              <a:t> general Manager</a:t>
            </a:r>
            <a:endParaRPr kumimoji="0" lang="es-MX" b="1" i="0" u="none" strike="noStrike" kern="0" cap="all" spc="0" normalizeH="0" baseline="0" noProof="0" dirty="0" smtClean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Arial Black" pitchFamily="34" charset="0"/>
              <a:ea typeface="+mj-ea"/>
              <a:cs typeface="Times New Roman" pitchFamily="18" charset="0"/>
            </a:endParaRPr>
          </a:p>
        </p:txBody>
      </p:sp>
      <p:sp>
        <p:nvSpPr>
          <p:cNvPr id="80" name="79 CuadroTexto"/>
          <p:cNvSpPr txBox="1"/>
          <p:nvPr/>
        </p:nvSpPr>
        <p:spPr>
          <a:xfrm>
            <a:off x="5796136" y="4869160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1000" dirty="0" smtClean="0">
                <a:latin typeface="Arial    "/>
              </a:rPr>
              <a:t>Data </a:t>
            </a:r>
            <a:r>
              <a:rPr lang="es-GT" sz="1000" dirty="0" err="1" smtClean="0">
                <a:latin typeface="Arial    "/>
              </a:rPr>
              <a:t>April</a:t>
            </a:r>
            <a:r>
              <a:rPr lang="es-GT" sz="1000" dirty="0" smtClean="0">
                <a:latin typeface="Arial    "/>
              </a:rPr>
              <a:t> 2013</a:t>
            </a:r>
            <a:endParaRPr lang="es-GT" sz="1000" dirty="0">
              <a:latin typeface="Arial    "/>
            </a:endParaRP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2032886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/>
          </p:cNvSpPr>
          <p:nvPr/>
        </p:nvSpPr>
        <p:spPr>
          <a:xfrm>
            <a:off x="1187624" y="404664"/>
            <a:ext cx="6929486" cy="785812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s-GT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training and TA</a:t>
            </a:r>
            <a:endParaRPr lang="es-GT" sz="2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endParaRPr lang="es-GT" sz="800" kern="0" dirty="0">
              <a:latin typeface="+mn-lt"/>
              <a:cs typeface="+mn-cs"/>
            </a:endParaRPr>
          </a:p>
        </p:txBody>
      </p:sp>
      <p:grpSp>
        <p:nvGrpSpPr>
          <p:cNvPr id="5" name="25 Grupo"/>
          <p:cNvGrpSpPr/>
          <p:nvPr/>
        </p:nvGrpSpPr>
        <p:grpSpPr>
          <a:xfrm>
            <a:off x="74613" y="1500188"/>
            <a:ext cx="6565890" cy="2309812"/>
            <a:chOff x="74613" y="1500188"/>
            <a:chExt cx="6565890" cy="2309812"/>
          </a:xfrm>
        </p:grpSpPr>
        <p:grpSp>
          <p:nvGrpSpPr>
            <p:cNvPr id="6" name="17 Grupo"/>
            <p:cNvGrpSpPr/>
            <p:nvPr/>
          </p:nvGrpSpPr>
          <p:grpSpPr>
            <a:xfrm>
              <a:off x="74613" y="1500188"/>
              <a:ext cx="6565890" cy="2309812"/>
              <a:chOff x="74613" y="1500188"/>
              <a:chExt cx="6565890" cy="2309812"/>
            </a:xfrm>
          </p:grpSpPr>
          <p:pic>
            <p:nvPicPr>
              <p:cNvPr id="7177" name="Picture 1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74613" y="1500188"/>
                <a:ext cx="3313112" cy="2297112"/>
              </a:xfrm>
              <a:prstGeom prst="flowChartDelay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78" name="Picture 2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286116" y="1500188"/>
                <a:ext cx="3354387" cy="2309812"/>
              </a:xfrm>
              <a:prstGeom prst="flowChartDelay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7" name="12 Grupo"/>
            <p:cNvGrpSpPr/>
            <p:nvPr/>
          </p:nvGrpSpPr>
          <p:grpSpPr>
            <a:xfrm>
              <a:off x="1033446" y="2357430"/>
              <a:ext cx="5062554" cy="370071"/>
              <a:chOff x="1033446" y="2357438"/>
              <a:chExt cx="5062554" cy="370071"/>
            </a:xfrm>
          </p:grpSpPr>
          <p:sp>
            <p:nvSpPr>
              <p:cNvPr id="7179" name="11 Rectángulo"/>
              <p:cNvSpPr>
                <a:spLocks noChangeArrowheads="1"/>
              </p:cNvSpPr>
              <p:nvPr/>
            </p:nvSpPr>
            <p:spPr bwMode="auto">
              <a:xfrm>
                <a:off x="1360488" y="2357438"/>
                <a:ext cx="3290388" cy="3445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s-GT" sz="2000" dirty="0">
                    <a:latin typeface="Arial Black" pitchFamily="34" charset="0"/>
                  </a:rPr>
                  <a:t>Técnico Agropecuaria</a:t>
                </a:r>
                <a:endParaRPr lang="es-GT" sz="1200" dirty="0">
                  <a:latin typeface="Arial Black" pitchFamily="34" charset="0"/>
                </a:endParaRPr>
              </a:p>
            </p:txBody>
          </p:sp>
          <p:sp>
            <p:nvSpPr>
              <p:cNvPr id="12" name="11 Rectángulo"/>
              <p:cNvSpPr>
                <a:spLocks noChangeArrowheads="1"/>
              </p:cNvSpPr>
              <p:nvPr/>
            </p:nvSpPr>
            <p:spPr bwMode="auto">
              <a:xfrm>
                <a:off x="1033446" y="2378696"/>
                <a:ext cx="5062554" cy="3488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s-GT" sz="2000" dirty="0" smtClean="0">
                    <a:solidFill>
                      <a:schemeClr val="bg1"/>
                    </a:solidFill>
                    <a:latin typeface="Arial Black" pitchFamily="34" charset="0"/>
                  </a:rPr>
                  <a:t>Farming and Livestock Techniques</a:t>
                </a:r>
                <a:endParaRPr lang="es-GT" sz="1200" dirty="0">
                  <a:solidFill>
                    <a:schemeClr val="bg1"/>
                  </a:solidFill>
                  <a:latin typeface="Arial Black" pitchFamily="34" charset="0"/>
                </a:endParaRPr>
              </a:p>
            </p:txBody>
          </p:sp>
        </p:grpSp>
      </p:grpSp>
      <p:grpSp>
        <p:nvGrpSpPr>
          <p:cNvPr id="8" name="26 Grupo"/>
          <p:cNvGrpSpPr/>
          <p:nvPr/>
        </p:nvGrpSpPr>
        <p:grpSpPr>
          <a:xfrm>
            <a:off x="6146800" y="2590800"/>
            <a:ext cx="2925763" cy="2338388"/>
            <a:chOff x="6146800" y="2590800"/>
            <a:chExt cx="2925763" cy="2338388"/>
          </a:xfrm>
        </p:grpSpPr>
        <p:pic>
          <p:nvPicPr>
            <p:cNvPr id="7172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46800" y="2590800"/>
              <a:ext cx="2925763" cy="2338388"/>
            </a:xfrm>
            <a:prstGeom prst="ellipse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" name="22 Grupo"/>
            <p:cNvGrpSpPr/>
            <p:nvPr/>
          </p:nvGrpSpPr>
          <p:grpSpPr>
            <a:xfrm>
              <a:off x="6507800" y="2777400"/>
              <a:ext cx="2272373" cy="365848"/>
              <a:chOff x="1360488" y="2357438"/>
              <a:chExt cx="2272373" cy="365848"/>
            </a:xfrm>
          </p:grpSpPr>
          <p:sp>
            <p:nvSpPr>
              <p:cNvPr id="24" name="11 Rectángulo"/>
              <p:cNvSpPr>
                <a:spLocks noChangeArrowheads="1"/>
              </p:cNvSpPr>
              <p:nvPr/>
            </p:nvSpPr>
            <p:spPr bwMode="auto">
              <a:xfrm>
                <a:off x="1360488" y="2357438"/>
                <a:ext cx="2236510" cy="3445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s-GT" sz="2000" dirty="0" smtClean="0">
                    <a:latin typeface="Arial Black" pitchFamily="34" charset="0"/>
                  </a:rPr>
                  <a:t>Administrativa</a:t>
                </a:r>
                <a:endParaRPr lang="es-GT" sz="1200" dirty="0">
                  <a:latin typeface="Arial Black" pitchFamily="34" charset="0"/>
                </a:endParaRPr>
              </a:p>
            </p:txBody>
          </p:sp>
          <p:sp>
            <p:nvSpPr>
              <p:cNvPr id="25" name="24 Rectángulo"/>
              <p:cNvSpPr>
                <a:spLocks noChangeArrowheads="1"/>
              </p:cNvSpPr>
              <p:nvPr/>
            </p:nvSpPr>
            <p:spPr bwMode="auto">
              <a:xfrm>
                <a:off x="1403020" y="2378704"/>
                <a:ext cx="2229841" cy="3445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s-GT" sz="2000" dirty="0" err="1" smtClean="0">
                    <a:solidFill>
                      <a:schemeClr val="bg1"/>
                    </a:solidFill>
                    <a:latin typeface="Arial Black" pitchFamily="34" charset="0"/>
                  </a:rPr>
                  <a:t>Administrative</a:t>
                </a:r>
                <a:endParaRPr lang="es-GT" sz="1200" dirty="0">
                  <a:solidFill>
                    <a:schemeClr val="bg1"/>
                  </a:solidFill>
                  <a:latin typeface="Arial Black" pitchFamily="34" charset="0"/>
                </a:endParaRPr>
              </a:p>
            </p:txBody>
          </p:sp>
        </p:grpSp>
      </p:grpSp>
      <p:grpSp>
        <p:nvGrpSpPr>
          <p:cNvPr id="10" name="27 Grupo"/>
          <p:cNvGrpSpPr/>
          <p:nvPr/>
        </p:nvGrpSpPr>
        <p:grpSpPr>
          <a:xfrm>
            <a:off x="65080" y="4071938"/>
            <a:ext cx="6721474" cy="2643187"/>
            <a:chOff x="65080" y="4071938"/>
            <a:chExt cx="6721474" cy="2643187"/>
          </a:xfrm>
        </p:grpSpPr>
        <p:grpSp>
          <p:nvGrpSpPr>
            <p:cNvPr id="11" name="18 Grupo"/>
            <p:cNvGrpSpPr/>
            <p:nvPr/>
          </p:nvGrpSpPr>
          <p:grpSpPr>
            <a:xfrm>
              <a:off x="65080" y="4071938"/>
              <a:ext cx="6721474" cy="2643187"/>
              <a:chOff x="65080" y="4071938"/>
              <a:chExt cx="6721474" cy="2643187"/>
            </a:xfrm>
          </p:grpSpPr>
          <p:pic>
            <p:nvPicPr>
              <p:cNvPr id="7171" name="Picture 8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428992" y="4071941"/>
                <a:ext cx="3357562" cy="2643183"/>
              </a:xfrm>
              <a:prstGeom prst="flowChartDelay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73" name="Picture 9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 flipH="1">
                <a:off x="65080" y="4071938"/>
                <a:ext cx="3363912" cy="2643187"/>
              </a:xfrm>
              <a:prstGeom prst="flowChartDelay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7" name="16 Rectángulo"/>
            <p:cNvSpPr>
              <a:spLocks noChangeArrowheads="1"/>
            </p:cNvSpPr>
            <p:nvPr/>
          </p:nvSpPr>
          <p:spPr bwMode="auto">
            <a:xfrm>
              <a:off x="607811" y="4343400"/>
              <a:ext cx="5457794" cy="348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s-GT" sz="2000" dirty="0" smtClean="0">
                  <a:solidFill>
                    <a:schemeClr val="bg1"/>
                  </a:solidFill>
                  <a:latin typeface="Arial Black" pitchFamily="34" charset="0"/>
                </a:rPr>
                <a:t>Techniques for Productivity, Social, &amp;</a:t>
              </a:r>
              <a:endParaRPr lang="es-GT" sz="12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22" name="21 Rectángulo"/>
            <p:cNvSpPr>
              <a:spLocks noChangeArrowheads="1"/>
            </p:cNvSpPr>
            <p:nvPr/>
          </p:nvSpPr>
          <p:spPr bwMode="auto">
            <a:xfrm>
              <a:off x="3012336" y="4724400"/>
              <a:ext cx="3213841" cy="348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s-GT" sz="2000" dirty="0" smtClean="0">
                  <a:solidFill>
                    <a:schemeClr val="bg1"/>
                  </a:solidFill>
                  <a:latin typeface="Arial Black" pitchFamily="34" charset="0"/>
                </a:rPr>
                <a:t>Environmental Topics</a:t>
              </a:r>
              <a:endParaRPr lang="es-GT" sz="12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3" name="2 CuadroTexto"/>
          <p:cNvSpPr txBox="1"/>
          <p:nvPr/>
        </p:nvSpPr>
        <p:spPr>
          <a:xfrm>
            <a:off x="6550332" y="1412776"/>
            <a:ext cx="24141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2000" dirty="0" smtClean="0">
                <a:latin typeface="Arial Narrow" pitchFamily="34" charset="0"/>
              </a:rPr>
              <a:t>90% Rural</a:t>
            </a:r>
          </a:p>
          <a:p>
            <a:pPr algn="ctr"/>
            <a:r>
              <a:rPr lang="es-GT" sz="2000" dirty="0" smtClean="0">
                <a:latin typeface="Arial Narrow" pitchFamily="34" charset="0"/>
              </a:rPr>
              <a:t>65% </a:t>
            </a:r>
            <a:r>
              <a:rPr lang="es-GT" sz="2000" dirty="0" err="1" smtClean="0">
                <a:latin typeface="Arial Narrow" pitchFamily="34" charset="0"/>
              </a:rPr>
              <a:t>Women</a:t>
            </a:r>
            <a:endParaRPr lang="es-GT" sz="2000" dirty="0">
              <a:latin typeface="Arial Narrow" pitchFamily="34" charset="0"/>
            </a:endParaRPr>
          </a:p>
          <a:p>
            <a:pPr algn="ctr"/>
            <a:r>
              <a:rPr lang="es-GT" sz="2000" dirty="0">
                <a:latin typeface="Arial Narrow" pitchFamily="34" charset="0"/>
              </a:rPr>
              <a:t>62% </a:t>
            </a:r>
            <a:r>
              <a:rPr lang="es-GT" sz="2000" dirty="0" err="1" smtClean="0">
                <a:latin typeface="Arial Narrow" pitchFamily="34" charset="0"/>
              </a:rPr>
              <a:t>Indigenous</a:t>
            </a:r>
            <a:endParaRPr lang="es-GT" sz="2000" dirty="0">
              <a:latin typeface="Arial Narrow" pitchFamily="34" charset="0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6174326" y="5013176"/>
            <a:ext cx="2862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2000" dirty="0" smtClean="0">
                <a:latin typeface="Arial Narrow" pitchFamily="34" charset="0"/>
              </a:rPr>
              <a:t>42% No </a:t>
            </a:r>
            <a:r>
              <a:rPr lang="es-GT" sz="2000" dirty="0" err="1" smtClean="0">
                <a:latin typeface="Arial Narrow" pitchFamily="34" charset="0"/>
              </a:rPr>
              <a:t>education</a:t>
            </a:r>
            <a:endParaRPr lang="es-GT" sz="2000" dirty="0" smtClean="0">
              <a:latin typeface="Arial Narrow" pitchFamily="34" charset="0"/>
            </a:endParaRPr>
          </a:p>
          <a:p>
            <a:pPr algn="ctr"/>
            <a:r>
              <a:rPr lang="es-GT" sz="2000" dirty="0" smtClean="0">
                <a:latin typeface="Arial Narrow" pitchFamily="34" charset="0"/>
              </a:rPr>
              <a:t>47% </a:t>
            </a:r>
            <a:r>
              <a:rPr lang="es-GT" sz="2000" dirty="0" err="1" smtClean="0">
                <a:latin typeface="Arial Narrow" pitchFamily="34" charset="0"/>
              </a:rPr>
              <a:t>Incomplete</a:t>
            </a:r>
            <a:r>
              <a:rPr lang="es-GT" sz="2000" dirty="0" smtClean="0">
                <a:latin typeface="Arial Narrow" pitchFamily="34" charset="0"/>
              </a:rPr>
              <a:t> </a:t>
            </a:r>
            <a:r>
              <a:rPr lang="es-GT" sz="2000" dirty="0" err="1" smtClean="0">
                <a:latin typeface="Arial Narrow" pitchFamily="34" charset="0"/>
              </a:rPr>
              <a:t>primary</a:t>
            </a:r>
            <a:r>
              <a:rPr lang="es-GT" sz="2000" dirty="0" smtClean="0">
                <a:latin typeface="Arial Narrow" pitchFamily="34" charset="0"/>
              </a:rPr>
              <a:t> </a:t>
            </a:r>
            <a:r>
              <a:rPr lang="es-GT" sz="2000" dirty="0" err="1" smtClean="0">
                <a:latin typeface="Arial Narrow" pitchFamily="34" charset="0"/>
              </a:rPr>
              <a:t>education</a:t>
            </a:r>
            <a:endParaRPr lang="es-GT" sz="2000" dirty="0">
              <a:latin typeface="Arial Narrow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010560" y="3732698"/>
            <a:ext cx="4857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2000" dirty="0" smtClean="0">
                <a:latin typeface="Arial    "/>
              </a:rPr>
              <a:t>Alliances “Service Week”</a:t>
            </a:r>
            <a:endParaRPr lang="es-GT" sz="2000" dirty="0">
              <a:latin typeface="Arial    "/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6096000" y="6146434"/>
            <a:ext cx="29718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GT" sz="2000" dirty="0" smtClean="0">
                <a:latin typeface="Arial Narrow" pitchFamily="34" charset="0"/>
              </a:rPr>
              <a:t>Over 130</a:t>
            </a:r>
            <a:r>
              <a:rPr lang="es-GT" sz="2000" dirty="0" smtClean="0">
                <a:latin typeface="Arial Narrow" pitchFamily="34" charset="0"/>
              </a:rPr>
              <a:t> technical development courses </a:t>
            </a:r>
            <a:r>
              <a:rPr lang="es-GT" sz="2000" dirty="0" smtClean="0">
                <a:latin typeface="Arial Narrow" pitchFamily="34" charset="0"/>
              </a:rPr>
              <a:t>available</a:t>
            </a:r>
            <a:endParaRPr lang="es-GT" sz="20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30733525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1341438"/>
            <a:ext cx="9144000" cy="2592387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s-GT" sz="4000" b="1" kern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+mn-ea"/>
                <a:cs typeface="Times New Roman" pitchFamily="18" charset="0"/>
              </a:rPr>
              <a:t>  </a:t>
            </a:r>
            <a:br>
              <a:rPr lang="es-GT" sz="4000" b="1" kern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+mn-ea"/>
                <a:cs typeface="Times New Roman" pitchFamily="18" charset="0"/>
              </a:rPr>
            </a:br>
            <a:r>
              <a:rPr lang="es-GT" sz="3200" b="1" kern="12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+mn-ea"/>
                <a:cs typeface="Times New Roman" pitchFamily="18" charset="0"/>
              </a:rPr>
              <a:t>Fundation</a:t>
            </a:r>
            <a:r>
              <a:rPr lang="es-GT" sz="3200" b="1" kern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+mn-ea"/>
                <a:cs typeface="Times New Roman" pitchFamily="18" charset="0"/>
              </a:rPr>
              <a:t> GÉNESIS EMPRESARIAL </a:t>
            </a:r>
            <a:r>
              <a:rPr lang="es-GT" sz="4000" b="1" kern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+mn-ea"/>
                <a:cs typeface="Times New Roman" pitchFamily="18" charset="0"/>
              </a:rPr>
              <a:t/>
            </a:r>
            <a:br>
              <a:rPr lang="es-GT" sz="4000" b="1" kern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+mn-ea"/>
                <a:cs typeface="Times New Roman" pitchFamily="18" charset="0"/>
              </a:rPr>
            </a:br>
            <a:r>
              <a:rPr lang="es-GT" sz="3200" b="1" kern="12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+mn-ea"/>
                <a:cs typeface="Times New Roman" pitchFamily="18" charset="0"/>
              </a:rPr>
              <a:t>Understanding</a:t>
            </a:r>
            <a:r>
              <a:rPr lang="es-GT" sz="3200" b="1" kern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+mn-ea"/>
                <a:cs typeface="Times New Roman" pitchFamily="18" charset="0"/>
              </a:rPr>
              <a:t> </a:t>
            </a:r>
            <a:r>
              <a:rPr lang="es-GT" sz="3200" b="1" kern="12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+mn-ea"/>
                <a:cs typeface="Times New Roman" pitchFamily="18" charset="0"/>
              </a:rPr>
              <a:t>clients</a:t>
            </a:r>
            <a:r>
              <a:rPr lang="es-GT" sz="3200" b="1" kern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+mn-ea"/>
                <a:cs typeface="Times New Roman" pitchFamily="18" charset="0"/>
              </a:rPr>
              <a:t>’ </a:t>
            </a:r>
            <a:r>
              <a:rPr lang="es-GT" sz="3200" b="1" kern="12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+mn-ea"/>
                <a:cs typeface="Times New Roman" pitchFamily="18" charset="0"/>
              </a:rPr>
              <a:t>needs</a:t>
            </a:r>
            <a:r>
              <a:rPr lang="es-GT" sz="3200" b="1" kern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+mn-ea"/>
                <a:cs typeface="Times New Roman" pitchFamily="18" charset="0"/>
              </a:rPr>
              <a:t> &amp; </a:t>
            </a:r>
            <a:r>
              <a:rPr lang="es-GT" sz="3200" b="1" kern="12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+mn-ea"/>
                <a:cs typeface="Times New Roman" pitchFamily="18" charset="0"/>
              </a:rPr>
              <a:t>preferences</a:t>
            </a:r>
            <a:endParaRPr lang="es-ES" sz="3200" b="1" kern="12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33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792163" y="4005263"/>
            <a:ext cx="8351837" cy="1511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None/>
            </a:pPr>
            <a:r>
              <a:rPr lang="es-GT" sz="2000" b="1" dirty="0" smtClean="0">
                <a:latin typeface="Arial" pitchFamily="34" charset="0"/>
              </a:rPr>
              <a:t>Systems for</a:t>
            </a:r>
          </a:p>
          <a:p>
            <a:pPr algn="ctr" eaLnBrk="1" hangingPunct="1">
              <a:buNone/>
            </a:pPr>
            <a:r>
              <a:rPr lang="es-GT" sz="2500" b="1" dirty="0" smtClean="0">
                <a:latin typeface="Arial" pitchFamily="34" charset="0"/>
              </a:rPr>
              <a:t>Market Research and </a:t>
            </a:r>
            <a:r>
              <a:rPr lang="es-GT" sz="2500" b="1" dirty="0" smtClean="0">
                <a:latin typeface="Arial" pitchFamily="34" charset="0"/>
              </a:rPr>
              <a:t>Customer </a:t>
            </a:r>
            <a:r>
              <a:rPr lang="es-GT" sz="2500" b="1" dirty="0" smtClean="0">
                <a:latin typeface="Arial" pitchFamily="34" charset="0"/>
              </a:rPr>
              <a:t>Service</a:t>
            </a:r>
          </a:p>
          <a:p>
            <a:pPr algn="ctr" eaLnBrk="1" hangingPunct="1">
              <a:buNone/>
            </a:pPr>
            <a:endParaRPr lang="es-ES" sz="2800" b="1" dirty="0" smtClean="0">
              <a:latin typeface="Arial" pitchFamily="34" charset="0"/>
            </a:endParaRPr>
          </a:p>
        </p:txBody>
      </p:sp>
      <p:pic>
        <p:nvPicPr>
          <p:cNvPr id="6" name="23 Imagen" descr="Chamisun i 03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75" y="5643563"/>
            <a:ext cx="1500188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20 Imagen" descr="Chamisun i 00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63" y="5643563"/>
            <a:ext cx="1214437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22 Imagen" descr="Chamisun i 03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50" y="5643563"/>
            <a:ext cx="1143000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25 Imagen" descr="Chamisun i 080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50" y="5643563"/>
            <a:ext cx="1214438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41 Imagen" descr="Chamisun i 121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0" y="5643563"/>
            <a:ext cx="1214438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43 Imagen" descr="Lunes 014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14438" y="5643563"/>
            <a:ext cx="1214437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45 Imagen" descr="Santa Ana 001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00750" y="5643563"/>
            <a:ext cx="1285875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50 Imagen" descr="Lunes 004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5643563"/>
            <a:ext cx="1214438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48926759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1000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1000"/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1196752"/>
            <a:ext cx="7772400" cy="2880320"/>
          </a:xfrm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s-GT" sz="4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PROCESS: </a:t>
            </a:r>
            <a:r>
              <a:rPr lang="es-GT" sz="3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/>
            </a:r>
            <a:br>
              <a:rPr lang="es-GT" sz="3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</a:br>
            <a:r>
              <a:rPr lang="es-GT" sz="3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/>
            </a:r>
            <a:br>
              <a:rPr lang="es-GT" sz="3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</a:br>
            <a:r>
              <a:rPr lang="es-GT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customer sATISFAC</a:t>
            </a:r>
            <a:r>
              <a:rPr lang="pl-PL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ion</a:t>
            </a:r>
            <a:r>
              <a:rPr lang="es-GT" sz="3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/>
            </a:r>
            <a:br>
              <a:rPr lang="es-GT" sz="3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</a:br>
            <a:r>
              <a:rPr lang="es-GT" sz="3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/>
            </a:r>
            <a:br>
              <a:rPr lang="es-GT" sz="3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</a:br>
            <a:r>
              <a:rPr lang="pl-PL" sz="3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Responding to</a:t>
            </a:r>
            <a:r>
              <a:rPr lang="pl-PL" sz="3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 THE target </a:t>
            </a:r>
            <a:r>
              <a:rPr lang="pl-PL" sz="3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clients’ needs</a:t>
            </a:r>
            <a:r>
              <a:rPr lang="es-GT" sz="3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 </a:t>
            </a:r>
            <a:endParaRPr lang="es-ES" sz="36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3" name="23 Imagen" descr="Chamisun i 03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75" y="5643563"/>
            <a:ext cx="1500188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20 Imagen" descr="Chamisun i 00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63" y="5643563"/>
            <a:ext cx="1214437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22 Imagen" descr="Chamisun i 03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50" y="5643563"/>
            <a:ext cx="1143000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25 Imagen" descr="Chamisun i 080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50" y="5643563"/>
            <a:ext cx="1214438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41 Imagen" descr="Chamisun i 121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0" y="5643563"/>
            <a:ext cx="1214438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43 Imagen" descr="Lunes 014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14438" y="5643563"/>
            <a:ext cx="1214437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45 Imagen" descr="Santa Ana 001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00750" y="5643563"/>
            <a:ext cx="1285875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50 Imagen" descr="Lunes 004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5643563"/>
            <a:ext cx="1214438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91158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140968"/>
            <a:ext cx="2382010" cy="1786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755576" y="620688"/>
            <a:ext cx="864096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lvl="0" indent="-457200">
              <a:buClr>
                <a:srgbClr val="FF3300"/>
              </a:buClr>
              <a:buAutoNum type="arabicPeriod"/>
            </a:pPr>
            <a:r>
              <a:rPr lang="pl-PL" b="0" u="sng" dirty="0" smtClean="0">
                <a:latin typeface="Arial Narrow" pitchFamily="34" charset="0"/>
              </a:rPr>
              <a:t>Market Studies</a:t>
            </a:r>
            <a:r>
              <a:rPr lang="es-GT" sz="2000" b="0" u="sng" dirty="0" smtClean="0">
                <a:latin typeface="Arial Narrow" pitchFamily="34" charset="0"/>
              </a:rPr>
              <a:t>:</a:t>
            </a:r>
            <a:r>
              <a:rPr lang="es-GT" sz="2000" b="0" dirty="0" smtClean="0">
                <a:latin typeface="Arial Narrow" pitchFamily="34" charset="0"/>
              </a:rPr>
              <a:t>   </a:t>
            </a:r>
            <a:r>
              <a:rPr lang="pl-PL" sz="2000" b="0" i="1" dirty="0" smtClean="0">
                <a:latin typeface="Arial Narrow" pitchFamily="34" charset="0"/>
              </a:rPr>
              <a:t>Clients and Partners</a:t>
            </a:r>
            <a:endParaRPr lang="es-ES_tradnl" sz="2000" dirty="0" smtClean="0">
              <a:latin typeface="Arial Narrow" pitchFamily="34" charset="0"/>
            </a:endParaRPr>
          </a:p>
        </p:txBody>
      </p:sp>
      <p:pic>
        <p:nvPicPr>
          <p:cNvPr id="4" name="3 Imagen" descr="cid:image003.jpg@01CD338F.D429EDF0"/>
          <p:cNvPicPr/>
          <p:nvPr/>
        </p:nvPicPr>
        <p:blipFill>
          <a:blip r:embed="rId4" r:link="rId5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124744"/>
            <a:ext cx="2064930" cy="2723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 l="33305" t="43541" r="46289" b="31226"/>
          <a:stretch/>
        </p:blipFill>
        <p:spPr bwMode="auto">
          <a:xfrm>
            <a:off x="179512" y="5117222"/>
            <a:ext cx="2402779" cy="1740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 l="33620" t="41631" r="48101" b="34585"/>
          <a:stretch/>
        </p:blipFill>
        <p:spPr bwMode="auto">
          <a:xfrm>
            <a:off x="3347864" y="5085184"/>
            <a:ext cx="2325382" cy="1772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 l="32827" t="42438" r="47991" b="34531"/>
          <a:stretch/>
        </p:blipFill>
        <p:spPr bwMode="auto">
          <a:xfrm>
            <a:off x="6444208" y="4941168"/>
            <a:ext cx="2417619" cy="170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1259632" y="188640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rgbClr val="FF3300"/>
              </a:buClr>
            </a:pPr>
            <a:r>
              <a:rPr lang="es-GT" dirty="0" smtClean="0">
                <a:latin typeface="Arial Narrow" pitchFamily="34" charset="0"/>
              </a:rPr>
              <a:t>DES</a:t>
            </a:r>
            <a:r>
              <a:rPr lang="pl-PL" dirty="0" smtClean="0">
                <a:latin typeface="Arial Narrow" pitchFamily="34" charset="0"/>
              </a:rPr>
              <a:t>COVERING clients’ needs</a:t>
            </a:r>
            <a:endParaRPr lang="es-GT" sz="2000" dirty="0" smtClean="0">
              <a:latin typeface="Arial Narrow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 cstate="print"/>
          <a:srcRect l="16238" t="35894" r="54231" b="29688"/>
          <a:stretch>
            <a:fillRect/>
          </a:stretch>
        </p:blipFill>
        <p:spPr bwMode="auto">
          <a:xfrm>
            <a:off x="2987824" y="1124743"/>
            <a:ext cx="2160240" cy="2014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10" cstate="print"/>
          <a:srcRect l="10332" t="13746" r="8754" b="10212"/>
          <a:stretch>
            <a:fillRect/>
          </a:stretch>
        </p:blipFill>
        <p:spPr bwMode="auto">
          <a:xfrm>
            <a:off x="323528" y="1268760"/>
            <a:ext cx="2016224" cy="1515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11" cstate="print"/>
          <a:srcRect t="6942"/>
          <a:stretch>
            <a:fillRect/>
          </a:stretch>
        </p:blipFill>
        <p:spPr bwMode="auto">
          <a:xfrm>
            <a:off x="4283968" y="3140968"/>
            <a:ext cx="2478021" cy="1729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473374" y="1243608"/>
            <a:ext cx="821342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FF3300"/>
              </a:buClr>
            </a:pPr>
            <a:r>
              <a:rPr lang="es-GT" sz="2000" dirty="0" smtClean="0">
                <a:solidFill>
                  <a:srgbClr val="FF3300"/>
                </a:solidFill>
                <a:latin typeface="Arial Narrow" pitchFamily="34" charset="0"/>
              </a:rPr>
              <a:t>2. </a:t>
            </a:r>
            <a:r>
              <a:rPr lang="pl-PL" sz="2000" b="0" dirty="0" smtClean="0">
                <a:latin typeface="Arial Narrow" pitchFamily="34" charset="0"/>
              </a:rPr>
              <a:t>Key inputs to improve </a:t>
            </a:r>
            <a:r>
              <a:rPr lang="pl-PL" sz="2000" b="0" dirty="0" smtClean="0">
                <a:latin typeface="Arial Narrow" pitchFamily="34" charset="0"/>
              </a:rPr>
              <a:t>customer service </a:t>
            </a:r>
            <a:r>
              <a:rPr lang="pl-PL" sz="2000" b="0" dirty="0" smtClean="0">
                <a:latin typeface="Arial Narrow" pitchFamily="34" charset="0"/>
              </a:rPr>
              <a:t>and</a:t>
            </a:r>
            <a:r>
              <a:rPr lang="pl-PL" sz="2000" b="0" dirty="0" smtClean="0">
                <a:latin typeface="Arial Narrow" pitchFamily="34" charset="0"/>
              </a:rPr>
              <a:t> client satisfaction </a:t>
            </a:r>
            <a:r>
              <a:rPr lang="es-GT" sz="2000" b="0" dirty="0" smtClean="0">
                <a:latin typeface="Arial Narrow" pitchFamily="34" charset="0"/>
              </a:rPr>
              <a:t>  </a:t>
            </a:r>
            <a:endParaRPr lang="es-GT" sz="2000" b="0" dirty="0" smtClean="0">
              <a:latin typeface="Arial Narrow" pitchFamily="34" charset="0"/>
            </a:endParaRPr>
          </a:p>
          <a:p>
            <a:pPr>
              <a:lnSpc>
                <a:spcPct val="130000"/>
              </a:lnSpc>
              <a:buClr>
                <a:srgbClr val="FF3300"/>
              </a:buClr>
            </a:pPr>
            <a:endParaRPr lang="es-GT" sz="2000" b="0" dirty="0" smtClean="0">
              <a:latin typeface="Arial Narrow" pitchFamily="34" charset="0"/>
            </a:endParaRPr>
          </a:p>
          <a:p>
            <a:pPr lvl="0">
              <a:lnSpc>
                <a:spcPct val="130000"/>
              </a:lnSpc>
              <a:buClr>
                <a:srgbClr val="FF3300"/>
              </a:buClr>
            </a:pPr>
            <a:endParaRPr lang="es-GT" sz="2000" dirty="0" smtClean="0">
              <a:solidFill>
                <a:srgbClr val="FF3300"/>
              </a:solidFill>
              <a:latin typeface="Arial Narrow" pitchFamily="34" charset="0"/>
            </a:endParaRPr>
          </a:p>
          <a:p>
            <a:pPr lvl="0">
              <a:lnSpc>
                <a:spcPct val="130000"/>
              </a:lnSpc>
              <a:buClr>
                <a:srgbClr val="FF3300"/>
              </a:buClr>
            </a:pPr>
            <a:endParaRPr lang="es-ES_tradnl" sz="2000" b="0" dirty="0" smtClean="0">
              <a:latin typeface="Arial Narrow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043608" y="332656"/>
            <a:ext cx="6804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dirty="0" smtClean="0">
                <a:latin typeface="Arial Black" pitchFamily="34" charset="0"/>
              </a:rPr>
              <a:t>  </a:t>
            </a:r>
            <a:r>
              <a:rPr lang="pl-PL" dirty="0" smtClean="0">
                <a:latin typeface="Arial Black" pitchFamily="34" charset="0"/>
              </a:rPr>
              <a:t>Addressing </a:t>
            </a:r>
            <a:r>
              <a:rPr lang="pl-PL" dirty="0" smtClean="0">
                <a:latin typeface="Arial Black" pitchFamily="34" charset="0"/>
              </a:rPr>
              <a:t>Target Clients’ Needs</a:t>
            </a:r>
            <a:endParaRPr lang="es-GT" dirty="0">
              <a:latin typeface="Arial Black" pitchFamily="34" charset="0"/>
            </a:endParaRPr>
          </a:p>
        </p:txBody>
      </p:sp>
      <p:pic>
        <p:nvPicPr>
          <p:cNvPr id="5" name="4 Imagen" descr="cid:image003.jpg@01CD338F.D429EDF0"/>
          <p:cNvPicPr/>
          <p:nvPr/>
        </p:nvPicPr>
        <p:blipFill>
          <a:blip r:embed="rId3" r:link="rId4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132856"/>
            <a:ext cx="2520280" cy="3299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2348880"/>
            <a:ext cx="3456384" cy="2592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1 Rectángulo"/>
          <p:cNvSpPr/>
          <p:nvPr/>
        </p:nvSpPr>
        <p:spPr>
          <a:xfrm>
            <a:off x="323528" y="5589240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0" dirty="0" smtClean="0">
                <a:latin typeface="Arial Narrow" pitchFamily="34" charset="0"/>
              </a:rPr>
              <a:t>Recently </a:t>
            </a:r>
            <a:r>
              <a:rPr lang="pl-PL" sz="2000" b="0" dirty="0" smtClean="0">
                <a:latin typeface="Arial Narrow" pitchFamily="34" charset="0"/>
              </a:rPr>
              <a:t>set up client service unit to monitor client </a:t>
            </a:r>
            <a:r>
              <a:rPr lang="pl-PL" sz="2000" b="0" dirty="0" smtClean="0">
                <a:latin typeface="Arial Narrow" pitchFamily="34" charset="0"/>
              </a:rPr>
              <a:t>opinions </a:t>
            </a:r>
            <a:r>
              <a:rPr lang="pl-PL" sz="2000" b="0" dirty="0" smtClean="0">
                <a:latin typeface="Arial Narrow" pitchFamily="34" charset="0"/>
              </a:rPr>
              <a:t>on an on-going basis and promote on-going </a:t>
            </a:r>
            <a:r>
              <a:rPr lang="pl-PL" sz="2000" b="0" dirty="0" smtClean="0">
                <a:latin typeface="Arial Narrow" pitchFamily="34" charset="0"/>
              </a:rPr>
              <a:t>change and continuous improvement </a:t>
            </a:r>
            <a:r>
              <a:rPr lang="pl-PL" sz="2000" b="0" dirty="0" smtClean="0">
                <a:latin typeface="Arial Narrow" pitchFamily="34" charset="0"/>
              </a:rPr>
              <a:t>...</a:t>
            </a:r>
            <a:endParaRPr lang="es-GT" sz="2000" dirty="0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34987335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5867400" y="1040328"/>
            <a:ext cx="3240360" cy="636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/>
          </a:scene3d>
          <a:sp3d z="12700"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flatTx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pl-PL" sz="2000" dirty="0" smtClean="0">
                <a:latin typeface="Arial Black" pitchFamily="34" charset="0"/>
              </a:rPr>
              <a:t>Pilot</a:t>
            </a:r>
            <a:r>
              <a:rPr lang="pl-PL" sz="2000" dirty="0" smtClean="0">
                <a:latin typeface="Arial Black" pitchFamily="34" charset="0"/>
              </a:rPr>
              <a:t> </a:t>
            </a:r>
            <a:r>
              <a:rPr lang="pl-PL" sz="2000" dirty="0" smtClean="0">
                <a:latin typeface="Arial Black" pitchFamily="34" charset="0"/>
              </a:rPr>
              <a:t>A</a:t>
            </a:r>
            <a:r>
              <a:rPr lang="pl-PL" sz="2000" dirty="0" smtClean="0">
                <a:latin typeface="Arial Black" pitchFamily="34" charset="0"/>
              </a:rPr>
              <a:t>ctivities on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pl-PL" sz="2000" dirty="0" smtClean="0">
                <a:latin typeface="Arial Black" pitchFamily="34" charset="0"/>
              </a:rPr>
              <a:t> Customer</a:t>
            </a:r>
            <a:r>
              <a:rPr lang="es-MX" sz="2000" dirty="0" smtClean="0">
                <a:latin typeface="Arial Black" pitchFamily="34" charset="0"/>
              </a:rPr>
              <a:t> S</a:t>
            </a:r>
            <a:r>
              <a:rPr lang="pl-PL" sz="2000" dirty="0" smtClean="0">
                <a:latin typeface="Arial Black" pitchFamily="34" charset="0"/>
              </a:rPr>
              <a:t>ervice</a:t>
            </a:r>
            <a:endParaRPr lang="es-ES" sz="2000" dirty="0">
              <a:latin typeface="Arial Black" pitchFamily="34" charset="0"/>
            </a:endParaRPr>
          </a:p>
        </p:txBody>
      </p:sp>
      <p:grpSp>
        <p:nvGrpSpPr>
          <p:cNvPr id="25" name="24 Grupo"/>
          <p:cNvGrpSpPr/>
          <p:nvPr/>
        </p:nvGrpSpPr>
        <p:grpSpPr>
          <a:xfrm>
            <a:off x="539552" y="476672"/>
            <a:ext cx="8223127" cy="6192688"/>
            <a:chOff x="1763688" y="1556792"/>
            <a:chExt cx="5877560" cy="4036695"/>
          </a:xfrm>
        </p:grpSpPr>
        <p:pic>
          <p:nvPicPr>
            <p:cNvPr id="26" name="25 Imagen" descr="C:\DOCS\Back Up 311012\Docs\Disco E\Back up Evelyn\Docs\Evelyn di chiara\FOTOS CLIENTES\Fotos CD\san juan2 banco1\IMG_8163.jpg"/>
            <p:cNvPicPr/>
            <p:nvPr/>
          </p:nvPicPr>
          <p:blipFill>
            <a:blip r:embed="rId2" cstate="print">
              <a:lum/>
            </a:blip>
            <a:srcRect/>
            <a:stretch>
              <a:fillRect/>
            </a:stretch>
          </p:blipFill>
          <p:spPr bwMode="auto">
            <a:xfrm>
              <a:off x="3203848" y="1772816"/>
              <a:ext cx="2304256" cy="3168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7" name="Group 4"/>
            <p:cNvGrpSpPr>
              <a:grpSpLocks/>
            </p:cNvGrpSpPr>
            <p:nvPr/>
          </p:nvGrpSpPr>
          <p:grpSpPr bwMode="auto">
            <a:xfrm>
              <a:off x="1763688" y="1556792"/>
              <a:ext cx="5877560" cy="4036695"/>
              <a:chOff x="2462" y="1137"/>
              <a:chExt cx="9256" cy="6357"/>
            </a:xfrm>
          </p:grpSpPr>
          <p:sp>
            <p:nvSpPr>
              <p:cNvPr id="28" name="10 Rectángulo redondeado"/>
              <p:cNvSpPr>
                <a:spLocks noChangeArrowheads="1"/>
              </p:cNvSpPr>
              <p:nvPr/>
            </p:nvSpPr>
            <p:spPr bwMode="auto">
              <a:xfrm>
                <a:off x="3720" y="2476"/>
                <a:ext cx="1559" cy="994"/>
              </a:xfrm>
              <a:prstGeom prst="roundRect">
                <a:avLst>
                  <a:gd name="adj" fmla="val 16667"/>
                </a:avLst>
              </a:prstGeom>
              <a:solidFill>
                <a:srgbClr val="548DD4"/>
              </a:solidFill>
              <a:ln w="25400">
                <a:solidFill>
                  <a:srgbClr val="243F6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12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    "/>
                    <a:cs typeface="Arial" pitchFamily="34" charset="0"/>
                  </a:rPr>
                  <a:t>Leaflets</a:t>
                </a:r>
                <a:endParaRPr kumimoji="0" lang="es-MX" sz="12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    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pl-PL" sz="1200" dirty="0" smtClean="0">
                    <a:solidFill>
                      <a:srgbClr val="FFFFFF"/>
                    </a:solidFill>
                    <a:latin typeface="Arial    "/>
                  </a:rPr>
                  <a:t>o</a:t>
                </a:r>
                <a:r>
                  <a:rPr lang="pl-PL" sz="1200" dirty="0" smtClean="0">
                    <a:solidFill>
                      <a:srgbClr val="FFFFFF"/>
                    </a:solidFill>
                    <a:latin typeface="Arial    "/>
                  </a:rPr>
                  <a:t>n the Customer </a:t>
                </a:r>
                <a:r>
                  <a:rPr kumimoji="0" lang="pl-PL" sz="12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    "/>
                    <a:cs typeface="Arial" pitchFamily="34" charset="0"/>
                  </a:rPr>
                  <a:t>Service Policy</a:t>
                </a:r>
                <a:endParaRPr kumimoji="0" lang="es-GT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   "/>
                  <a:cs typeface="Arial" pitchFamily="34" charset="0"/>
                </a:endParaRPr>
              </a:p>
            </p:txBody>
          </p:sp>
          <p:sp>
            <p:nvSpPr>
              <p:cNvPr id="29" name="11 Rectángulo redondeado"/>
              <p:cNvSpPr>
                <a:spLocks noChangeArrowheads="1"/>
              </p:cNvSpPr>
              <p:nvPr/>
            </p:nvSpPr>
            <p:spPr bwMode="auto">
              <a:xfrm>
                <a:off x="5595" y="1842"/>
                <a:ext cx="1684" cy="1049"/>
              </a:xfrm>
              <a:prstGeom prst="roundRect">
                <a:avLst>
                  <a:gd name="adj" fmla="val 16667"/>
                </a:avLst>
              </a:prstGeom>
              <a:solidFill>
                <a:srgbClr val="548DD4"/>
              </a:solidFill>
              <a:ln w="25400">
                <a:solidFill>
                  <a:srgbClr val="243F6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sz="12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    "/>
                    <a:cs typeface="Arial" pitchFamily="34" charset="0"/>
                  </a:rPr>
                  <a:t>Banner on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12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    "/>
                    <a:cs typeface="Arial" pitchFamily="34" charset="0"/>
                  </a:rPr>
                  <a:t>Client </a:t>
                </a:r>
                <a:r>
                  <a:rPr kumimoji="0" lang="pl-PL" sz="12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    "/>
                    <a:cs typeface="Arial" pitchFamily="34" charset="0"/>
                  </a:rPr>
                  <a:t>Protection </a:t>
                </a:r>
                <a:r>
                  <a:rPr kumimoji="0" lang="pl-PL" sz="12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    "/>
                    <a:cs typeface="Arial" pitchFamily="34" charset="0"/>
                  </a:rPr>
                  <a:t>Principles</a:t>
                </a:r>
                <a:endParaRPr kumimoji="0" lang="es-GT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   "/>
                  <a:cs typeface="Arial" pitchFamily="34" charset="0"/>
                </a:endParaRPr>
              </a:p>
            </p:txBody>
          </p:sp>
          <p:sp>
            <p:nvSpPr>
              <p:cNvPr id="30" name="13 Rectángulo redondeado"/>
              <p:cNvSpPr>
                <a:spLocks noChangeArrowheads="1"/>
              </p:cNvSpPr>
              <p:nvPr/>
            </p:nvSpPr>
            <p:spPr bwMode="auto">
              <a:xfrm>
                <a:off x="3240" y="3750"/>
                <a:ext cx="1670" cy="1107"/>
              </a:xfrm>
              <a:prstGeom prst="roundRect">
                <a:avLst>
                  <a:gd name="adj" fmla="val 16667"/>
                </a:avLst>
              </a:prstGeom>
              <a:solidFill>
                <a:srgbClr val="548DD4"/>
              </a:solidFill>
              <a:ln w="25400">
                <a:solidFill>
                  <a:srgbClr val="243F6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sz="12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    "/>
                    <a:cs typeface="Arial" pitchFamily="34" charset="0"/>
                  </a:rPr>
                  <a:t>SMS</a:t>
                </a:r>
                <a:endParaRPr kumimoji="0" lang="es-MX" sz="12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    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pl-PL" sz="1200" dirty="0" smtClean="0">
                    <a:solidFill>
                      <a:srgbClr val="FFFFFF"/>
                    </a:solidFill>
                    <a:latin typeface="Arial    "/>
                  </a:rPr>
                  <a:t>I</a:t>
                </a:r>
                <a:r>
                  <a:rPr kumimoji="0" lang="es-MX" sz="12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    "/>
                    <a:cs typeface="Arial" pitchFamily="34" charset="0"/>
                  </a:rPr>
                  <a:t>nviting</a:t>
                </a:r>
                <a:r>
                  <a:rPr kumimoji="0" lang="pl-PL" sz="1200" b="1" i="0" u="none" strike="noStrike" cap="none" normalizeH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    "/>
                    <a:cs typeface="Arial" pitchFamily="34" charset="0"/>
                  </a:rPr>
                  <a:t> </a:t>
                </a:r>
                <a:r>
                  <a:rPr kumimoji="0" lang="pl-PL" sz="1200" b="1" i="0" u="none" strike="noStrike" cap="none" normalizeH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    "/>
                    <a:cs typeface="Arial" pitchFamily="34" charset="0"/>
                  </a:rPr>
                  <a:t>clients to communicate with us</a:t>
                </a:r>
                <a:endParaRPr kumimoji="0" lang="es-GT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   "/>
                  <a:cs typeface="Arial" pitchFamily="34" charset="0"/>
                </a:endParaRPr>
              </a:p>
            </p:txBody>
          </p:sp>
          <p:sp>
            <p:nvSpPr>
              <p:cNvPr id="31" name="16 Rectángulo redondeado"/>
              <p:cNvSpPr>
                <a:spLocks noChangeArrowheads="1"/>
              </p:cNvSpPr>
              <p:nvPr/>
            </p:nvSpPr>
            <p:spPr bwMode="auto">
              <a:xfrm>
                <a:off x="7800" y="4706"/>
                <a:ext cx="1740" cy="1011"/>
              </a:xfrm>
              <a:prstGeom prst="roundRect">
                <a:avLst>
                  <a:gd name="adj" fmla="val 16667"/>
                </a:avLst>
              </a:prstGeom>
              <a:solidFill>
                <a:srgbClr val="E36C0A"/>
              </a:solidFill>
              <a:ln w="25400">
                <a:solidFill>
                  <a:srgbClr val="243F6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1200" b="1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Arial    "/>
                    <a:cs typeface="Arial" pitchFamily="34" charset="0"/>
                  </a:rPr>
                  <a:t>Telephone</a:t>
                </a:r>
                <a:r>
                  <a:rPr kumimoji="0" lang="pl-PL" sz="1200" b="1" i="0" u="none" strike="noStrike" cap="none" normalizeH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Arial    "/>
                    <a:cs typeface="Arial" pitchFamily="34" charset="0"/>
                  </a:rPr>
                  <a:t> contact </a:t>
                </a:r>
                <a:r>
                  <a:rPr kumimoji="0" lang="es-MX" sz="1200" b="1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Arial    "/>
                    <a:cs typeface="Arial" pitchFamily="34" charset="0"/>
                  </a:rPr>
                  <a:t>“</a:t>
                </a:r>
                <a:r>
                  <a:rPr lang="pl-PL" sz="1200" dirty="0" smtClean="0">
                    <a:solidFill>
                      <a:srgbClr val="002060"/>
                    </a:solidFill>
                    <a:latin typeface="Arial    "/>
                  </a:rPr>
                  <a:t>E</a:t>
                </a:r>
                <a:r>
                  <a:rPr kumimoji="0" lang="pl-PL" sz="1200" b="1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Arial    "/>
                    <a:cs typeface="Arial" pitchFamily="34" charset="0"/>
                  </a:rPr>
                  <a:t>valuating</a:t>
                </a:r>
                <a:r>
                  <a:rPr kumimoji="0" lang="es-MX" sz="1200" b="1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Arial    "/>
                    <a:cs typeface="Arial" pitchFamily="34" charset="0"/>
                  </a:rPr>
                  <a:t>  </a:t>
                </a:r>
                <a:r>
                  <a:rPr kumimoji="0" lang="pl-PL" sz="1200" b="1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Arial    "/>
                    <a:cs typeface="Arial" pitchFamily="34" charset="0"/>
                  </a:rPr>
                  <a:t>satisfaction”</a:t>
                </a:r>
                <a:endParaRPr kumimoji="0" lang="es-GT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   "/>
                  <a:cs typeface="Arial" pitchFamily="34" charset="0"/>
                </a:endParaRPr>
              </a:p>
            </p:txBody>
          </p:sp>
          <p:sp>
            <p:nvSpPr>
              <p:cNvPr id="32" name="17 Rectángulo redondeado"/>
              <p:cNvSpPr>
                <a:spLocks noChangeArrowheads="1"/>
              </p:cNvSpPr>
              <p:nvPr/>
            </p:nvSpPr>
            <p:spPr bwMode="auto">
              <a:xfrm>
                <a:off x="3615" y="5325"/>
                <a:ext cx="1795" cy="1028"/>
              </a:xfrm>
              <a:prstGeom prst="roundRect">
                <a:avLst>
                  <a:gd name="adj" fmla="val 16667"/>
                </a:avLst>
              </a:prstGeom>
              <a:solidFill>
                <a:srgbClr val="FFFF99"/>
              </a:solidFill>
              <a:ln w="25400">
                <a:solidFill>
                  <a:srgbClr val="243F6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   "/>
                    <a:cs typeface="Arial" pitchFamily="34" charset="0"/>
                  </a:rPr>
                  <a:t>Help Desk </a:t>
                </a:r>
                <a:endParaRPr kumimoji="0" lang="es-MX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   "/>
                  <a:cs typeface="Arial" pitchFamily="34" charset="0"/>
                </a:endParaRPr>
              </a:p>
              <a:p>
                <a:pPr lvl="0" algn="ctr"/>
                <a:r>
                  <a:rPr kumimoji="0" lang="pl-PL" sz="1200" b="1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   "/>
                    <a:cs typeface="Arial" pitchFamily="34" charset="0"/>
                  </a:rPr>
                  <a:t>&amp; System for Recording </a:t>
                </a:r>
                <a:r>
                  <a:rPr lang="pl-PL" sz="1200" dirty="0" smtClean="0">
                    <a:latin typeface="Arial    "/>
                  </a:rPr>
                  <a:t>Client </a:t>
                </a:r>
                <a:r>
                  <a:rPr lang="pl-PL" sz="1200" dirty="0" smtClean="0">
                    <a:latin typeface="Arial    "/>
                  </a:rPr>
                  <a:t>Complaints and Suggestions </a:t>
                </a:r>
                <a:endParaRPr kumimoji="0" lang="es-GT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   "/>
                  <a:cs typeface="Arial" pitchFamily="34" charset="0"/>
                </a:endParaRPr>
              </a:p>
            </p:txBody>
          </p:sp>
          <p:sp>
            <p:nvSpPr>
              <p:cNvPr id="33" name="18 Rectángulo redondeado"/>
              <p:cNvSpPr>
                <a:spLocks noChangeArrowheads="1"/>
              </p:cNvSpPr>
              <p:nvPr/>
            </p:nvSpPr>
            <p:spPr bwMode="auto">
              <a:xfrm>
                <a:off x="5910" y="5626"/>
                <a:ext cx="1768" cy="954"/>
              </a:xfrm>
              <a:prstGeom prst="roundRect">
                <a:avLst>
                  <a:gd name="adj" fmla="val 16667"/>
                </a:avLst>
              </a:prstGeom>
              <a:solidFill>
                <a:srgbClr val="FFFF99"/>
              </a:solidFill>
              <a:ln w="25400">
                <a:solidFill>
                  <a:srgbClr val="243F6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   "/>
                    <a:cs typeface="Arial" pitchFamily="34" charset="0"/>
                  </a:rPr>
                  <a:t>Complaints, </a:t>
                </a:r>
                <a:r>
                  <a:rPr kumimoji="0" lang="pl-PL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   "/>
                    <a:cs typeface="Arial" pitchFamily="34" charset="0"/>
                  </a:rPr>
                  <a:t>Suggestions, </a:t>
                </a:r>
                <a:r>
                  <a:rPr kumimoji="0" lang="pl-PL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   "/>
                    <a:cs typeface="Arial" pitchFamily="34" charset="0"/>
                  </a:rPr>
                  <a:t>and Requests Manual</a:t>
                </a:r>
                <a:endParaRPr kumimoji="0" lang="es-GT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   "/>
                  <a:cs typeface="Arial" pitchFamily="34" charset="0"/>
                </a:endParaRPr>
              </a:p>
            </p:txBody>
          </p:sp>
          <p:sp>
            <p:nvSpPr>
              <p:cNvPr id="34" name="19 Rectángulo redondeado"/>
              <p:cNvSpPr>
                <a:spLocks noChangeArrowheads="1"/>
              </p:cNvSpPr>
              <p:nvPr/>
            </p:nvSpPr>
            <p:spPr bwMode="auto">
              <a:xfrm>
                <a:off x="7885" y="3288"/>
                <a:ext cx="1725" cy="960"/>
              </a:xfrm>
              <a:prstGeom prst="roundRect">
                <a:avLst>
                  <a:gd name="adj" fmla="val 16667"/>
                </a:avLst>
              </a:prstGeom>
              <a:solidFill>
                <a:srgbClr val="92D050"/>
              </a:solidFill>
              <a:ln w="25400">
                <a:solidFill>
                  <a:srgbClr val="243F6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sz="1200" b="1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Arial    "/>
                    <a:cs typeface="Arial" pitchFamily="34" charset="0"/>
                  </a:rPr>
                  <a:t>SMS </a:t>
                </a:r>
              </a:p>
              <a:p>
                <a:pPr lvl="0" algn="ctr"/>
                <a:r>
                  <a:rPr lang="pl-PL" sz="1200" dirty="0" smtClean="0">
                    <a:solidFill>
                      <a:srgbClr val="002060"/>
                    </a:solidFill>
                    <a:latin typeface="Arial    "/>
                  </a:rPr>
                  <a:t>Renewals</a:t>
                </a:r>
                <a:endParaRPr lang="es-GT" sz="1200" dirty="0" smtClean="0">
                  <a:solidFill>
                    <a:srgbClr val="002060"/>
                  </a:solidFill>
                  <a:latin typeface="Arial    "/>
                </a:endParaRPr>
              </a:p>
            </p:txBody>
          </p:sp>
          <p:sp>
            <p:nvSpPr>
              <p:cNvPr id="35" name="31 Abrir llave"/>
              <p:cNvSpPr>
                <a:spLocks/>
              </p:cNvSpPr>
              <p:nvPr/>
            </p:nvSpPr>
            <p:spPr bwMode="auto">
              <a:xfrm rot="2207504">
                <a:off x="3488" y="1137"/>
                <a:ext cx="461" cy="2689"/>
              </a:xfrm>
              <a:prstGeom prst="leftBrace">
                <a:avLst>
                  <a:gd name="adj1" fmla="val 34458"/>
                  <a:gd name="adj2" fmla="val 49093"/>
                </a:avLst>
              </a:prstGeom>
              <a:noFill/>
              <a:ln w="9525">
                <a:solidFill>
                  <a:srgbClr val="4579B8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s-GT" sz="1200"/>
              </a:p>
            </p:txBody>
          </p:sp>
          <p:sp>
            <p:nvSpPr>
              <p:cNvPr id="36" name="32 Abrir llave"/>
              <p:cNvSpPr>
                <a:spLocks/>
              </p:cNvSpPr>
              <p:nvPr/>
            </p:nvSpPr>
            <p:spPr bwMode="auto">
              <a:xfrm rot="16200000">
                <a:off x="5655" y="5877"/>
                <a:ext cx="306" cy="1796"/>
              </a:xfrm>
              <a:prstGeom prst="leftBrace">
                <a:avLst>
                  <a:gd name="adj1" fmla="val 37471"/>
                  <a:gd name="adj2" fmla="val 50000"/>
                </a:avLst>
              </a:prstGeom>
              <a:noFill/>
              <a:ln w="9525">
                <a:solidFill>
                  <a:srgbClr val="4579B8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s-GT" sz="1200"/>
              </a:p>
            </p:txBody>
          </p:sp>
          <p:sp>
            <p:nvSpPr>
              <p:cNvPr id="37" name="33 Cuadro de texto"/>
              <p:cNvSpPr txBox="1">
                <a:spLocks noChangeArrowheads="1"/>
              </p:cNvSpPr>
              <p:nvPr/>
            </p:nvSpPr>
            <p:spPr bwMode="auto">
              <a:xfrm>
                <a:off x="2462" y="1952"/>
                <a:ext cx="1365" cy="361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548DD4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   "/>
                    <a:cs typeface="Arial" pitchFamily="34" charset="0"/>
                  </a:rPr>
                  <a:t>Ca</a:t>
                </a:r>
                <a:r>
                  <a:rPr lang="pl-PL" sz="1200" dirty="0" smtClean="0">
                    <a:latin typeface="Arial    "/>
                  </a:rPr>
                  <a:t>mpaign</a:t>
                </a:r>
                <a:endParaRPr kumimoji="0" lang="es-GT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   "/>
                  <a:cs typeface="Arial" pitchFamily="34" charset="0"/>
                </a:endParaRPr>
              </a:p>
            </p:txBody>
          </p:sp>
          <p:sp>
            <p:nvSpPr>
              <p:cNvPr id="38" name="34 Cuadro de texto"/>
              <p:cNvSpPr txBox="1">
                <a:spLocks noChangeArrowheads="1"/>
              </p:cNvSpPr>
              <p:nvPr/>
            </p:nvSpPr>
            <p:spPr bwMode="auto">
              <a:xfrm>
                <a:off x="5184" y="7034"/>
                <a:ext cx="1474" cy="460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Seguimiento</a:t>
                </a:r>
                <a:r>
                  <a:rPr kumimoji="0" lang="es-MX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s-GT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" name="35 Cerrar llave"/>
              <p:cNvSpPr>
                <a:spLocks/>
              </p:cNvSpPr>
              <p:nvPr/>
            </p:nvSpPr>
            <p:spPr bwMode="auto">
              <a:xfrm>
                <a:off x="9641" y="4776"/>
                <a:ext cx="204" cy="850"/>
              </a:xfrm>
              <a:prstGeom prst="rightBrace">
                <a:avLst>
                  <a:gd name="adj1" fmla="val 17882"/>
                  <a:gd name="adj2" fmla="val 50000"/>
                </a:avLst>
              </a:prstGeom>
              <a:noFill/>
              <a:ln w="9525">
                <a:solidFill>
                  <a:srgbClr val="4579B8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s-GT" sz="1200"/>
              </a:p>
            </p:txBody>
          </p:sp>
          <p:sp>
            <p:nvSpPr>
              <p:cNvPr id="40" name="36 Cerrar llave"/>
              <p:cNvSpPr>
                <a:spLocks/>
              </p:cNvSpPr>
              <p:nvPr/>
            </p:nvSpPr>
            <p:spPr bwMode="auto">
              <a:xfrm>
                <a:off x="9641" y="3254"/>
                <a:ext cx="190" cy="864"/>
              </a:xfrm>
              <a:prstGeom prst="rightBrace">
                <a:avLst>
                  <a:gd name="adj1" fmla="val 18632"/>
                  <a:gd name="adj2" fmla="val 50000"/>
                </a:avLst>
              </a:prstGeom>
              <a:noFill/>
              <a:ln w="9525">
                <a:solidFill>
                  <a:srgbClr val="4579B8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s-GT" sz="1200"/>
              </a:p>
            </p:txBody>
          </p:sp>
          <p:sp>
            <p:nvSpPr>
              <p:cNvPr id="41" name="37 Cuadro de texto"/>
              <p:cNvSpPr txBox="1">
                <a:spLocks noChangeArrowheads="1"/>
              </p:cNvSpPr>
              <p:nvPr/>
            </p:nvSpPr>
            <p:spPr bwMode="auto">
              <a:xfrm>
                <a:off x="9949" y="3430"/>
                <a:ext cx="1753" cy="688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B05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Client</a:t>
                </a:r>
                <a:r>
                  <a:rPr kumimoji="0" lang="pl-PL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 Retention</a:t>
                </a:r>
                <a:endParaRPr kumimoji="0" lang="es-GT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" name="38 Cuadro de texto"/>
              <p:cNvSpPr txBox="1">
                <a:spLocks noChangeArrowheads="1"/>
              </p:cNvSpPr>
              <p:nvPr/>
            </p:nvSpPr>
            <p:spPr bwMode="auto">
              <a:xfrm>
                <a:off x="9949" y="4857"/>
                <a:ext cx="1769" cy="598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E36C0A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   "/>
                    <a:cs typeface="Arial" pitchFamily="34" charset="0"/>
                  </a:rPr>
                  <a:t>Opportunities to improve</a:t>
                </a:r>
                <a:endParaRPr kumimoji="0" lang="es-GT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   "/>
                  <a:cs typeface="Arial" pitchFamily="34" charset="0"/>
                </a:endParaRPr>
              </a:p>
            </p:txBody>
          </p:sp>
        </p:grpSp>
      </p:grpSp>
      <p:sp>
        <p:nvSpPr>
          <p:cNvPr id="43" name="42 CuadroTexto"/>
          <p:cNvSpPr txBox="1"/>
          <p:nvPr/>
        </p:nvSpPr>
        <p:spPr>
          <a:xfrm>
            <a:off x="1187624" y="0"/>
            <a:ext cx="6804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Arial Black" pitchFamily="34" charset="0"/>
              </a:rPr>
              <a:t>Addressing </a:t>
            </a:r>
            <a:r>
              <a:rPr lang="pl-PL" sz="2000" dirty="0" smtClean="0">
                <a:latin typeface="Arial Black" pitchFamily="34" charset="0"/>
              </a:rPr>
              <a:t>Target Clients’ Needs</a:t>
            </a:r>
            <a:endParaRPr lang="es-GT" sz="2000" dirty="0"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99592" y="1700808"/>
            <a:ext cx="67687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2000" dirty="0" smtClean="0">
                <a:latin typeface="Arial Narrow" pitchFamily="34" charset="0"/>
              </a:rPr>
              <a:t>3. </a:t>
            </a:r>
            <a:r>
              <a:rPr lang="pl-PL" sz="2000" dirty="0" smtClean="0">
                <a:latin typeface="Arial Narrow" pitchFamily="34" charset="0"/>
              </a:rPr>
              <a:t> Provides feedback on</a:t>
            </a:r>
            <a:r>
              <a:rPr lang="pl-PL" sz="2000" dirty="0" smtClean="0">
                <a:latin typeface="Arial Narrow" pitchFamily="34" charset="0"/>
              </a:rPr>
              <a:t> the credit </a:t>
            </a:r>
            <a:r>
              <a:rPr lang="pl-PL" sz="2000" dirty="0" smtClean="0">
                <a:latin typeface="Arial Narrow" pitchFamily="34" charset="0"/>
              </a:rPr>
              <a:t>process,</a:t>
            </a:r>
            <a:r>
              <a:rPr lang="pl-PL" sz="2000" dirty="0" smtClean="0">
                <a:latin typeface="Arial Narrow" pitchFamily="34" charset="0"/>
              </a:rPr>
              <a:t> how to adjust </a:t>
            </a:r>
            <a:r>
              <a:rPr lang="pl-PL" sz="2000" dirty="0" smtClean="0">
                <a:latin typeface="Arial Narrow" pitchFamily="34" charset="0"/>
              </a:rPr>
              <a:t>products,</a:t>
            </a:r>
            <a:r>
              <a:rPr lang="pl-PL" sz="2000" dirty="0" smtClean="0">
                <a:latin typeface="Arial Narrow" pitchFamily="34" charset="0"/>
              </a:rPr>
              <a:t> facilitates the creation of </a:t>
            </a:r>
            <a:r>
              <a:rPr lang="pl-PL" sz="2000" dirty="0" smtClean="0">
                <a:latin typeface="Arial Narrow" pitchFamily="34" charset="0"/>
              </a:rPr>
              <a:t>new products and services,</a:t>
            </a:r>
            <a:r>
              <a:rPr lang="pl-PL" sz="2000" dirty="0" smtClean="0">
                <a:latin typeface="Arial Narrow" pitchFamily="34" charset="0"/>
              </a:rPr>
              <a:t> and is an input for building staff capacity.  The goal of this process is to </a:t>
            </a:r>
            <a:r>
              <a:rPr lang="pl-PL" sz="2000" dirty="0" smtClean="0">
                <a:latin typeface="Arial Narrow" pitchFamily="34" charset="0"/>
              </a:rPr>
              <a:t>increase client satisfaction and</a:t>
            </a:r>
            <a:r>
              <a:rPr lang="pl-PL" sz="2000" dirty="0" smtClean="0">
                <a:latin typeface="Arial Narrow" pitchFamily="34" charset="0"/>
              </a:rPr>
              <a:t> the institution’s competitiveness</a:t>
            </a:r>
            <a:r>
              <a:rPr lang="pl-PL" sz="2000" dirty="0" smtClean="0">
                <a:latin typeface="Arial Narrow" pitchFamily="34" charset="0"/>
              </a:rPr>
              <a:t>. </a:t>
            </a:r>
            <a:endParaRPr lang="es-GT" sz="20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 l="33305" t="43541" r="46289" b="31226"/>
          <a:stretch/>
        </p:blipFill>
        <p:spPr bwMode="auto">
          <a:xfrm>
            <a:off x="5004048" y="3789040"/>
            <a:ext cx="3448419" cy="2498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 l="33620" t="41631" r="48101" b="34585"/>
          <a:stretch/>
        </p:blipFill>
        <p:spPr bwMode="auto">
          <a:xfrm>
            <a:off x="539552" y="3789040"/>
            <a:ext cx="3211369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115616" y="404664"/>
            <a:ext cx="6804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Arial Black" pitchFamily="34" charset="0"/>
              </a:rPr>
              <a:t>Addressing </a:t>
            </a:r>
            <a:r>
              <a:rPr lang="pl-PL" dirty="0" smtClean="0">
                <a:latin typeface="Arial Black" pitchFamily="34" charset="0"/>
              </a:rPr>
              <a:t>Target Clients’ Needs</a:t>
            </a:r>
            <a:endParaRPr lang="es-GT" dirty="0"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ción Génesis">
  <a:themeElements>
    <a:clrScheme name="Presentación Génesis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ción Génesi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esentación Génesi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Génesi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Génesi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Génesi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Génesi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Génesi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Génesi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Settings\mpenedo.GENESIS.000\Datos de programa\Microsoft\Plantillas\Presentación Génesis.pot</Template>
  <TotalTime>15129</TotalTime>
  <Words>393</Words>
  <Application>Microsoft Macintosh PowerPoint</Application>
  <PresentationFormat>On-screen Show (4:3)</PresentationFormat>
  <Paragraphs>90</Paragraphs>
  <Slides>10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Presentación Génesis</vt:lpstr>
      <vt:lpstr>Social Performance  Task Force</vt:lpstr>
      <vt:lpstr>Slide 2</vt:lpstr>
      <vt:lpstr>Slide 3</vt:lpstr>
      <vt:lpstr>   Fundation GÉNESIS EMPRESARIAL  Understanding clients’ needs &amp; preferences</vt:lpstr>
      <vt:lpstr>PROCESS:   customer sATISFACion  Responding to THE target clients’ needs </vt:lpstr>
      <vt:lpstr>Slide 6</vt:lpstr>
      <vt:lpstr>Slide 7</vt:lpstr>
      <vt:lpstr>Slide 8</vt:lpstr>
      <vt:lpstr>Slide 9</vt:lpstr>
      <vt:lpstr>Slide 10</vt:lpstr>
    </vt:vector>
  </TitlesOfParts>
  <Company>Fundacion Genesis Empresarial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mpenedo</dc:creator>
  <cp:lastModifiedBy>rosalyn forster</cp:lastModifiedBy>
  <cp:revision>816</cp:revision>
  <dcterms:created xsi:type="dcterms:W3CDTF">2013-06-02T17:01:50Z</dcterms:created>
  <dcterms:modified xsi:type="dcterms:W3CDTF">2013-06-02T20:25:00Z</dcterms:modified>
</cp:coreProperties>
</file>