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341" r:id="rId3"/>
    <p:sldId id="321" r:id="rId4"/>
    <p:sldId id="291" r:id="rId5"/>
    <p:sldId id="335" r:id="rId6"/>
    <p:sldId id="260" r:id="rId7"/>
    <p:sldId id="342" r:id="rId8"/>
  </p:sldIdLst>
  <p:sldSz cx="9144000" cy="6858000" type="screen4x3"/>
  <p:notesSz cx="6794500" cy="9931400"/>
  <p:defaultTextStyle>
    <a:defPPr>
      <a:defRPr lang="fr-FR"/>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00"/>
    <a:srgbClr val="931763"/>
    <a:srgbClr val="750F49"/>
    <a:srgbClr val="E0DCDD"/>
    <a:srgbClr val="F6DAE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5" autoAdjust="0"/>
    <p:restoredTop sz="74023" autoAdjust="0"/>
  </p:normalViewPr>
  <p:slideViewPr>
    <p:cSldViewPr>
      <p:cViewPr>
        <p:scale>
          <a:sx n="50" d="100"/>
          <a:sy n="50" d="100"/>
        </p:scale>
        <p:origin x="-196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eaLnBrk="0" hangingPunct="0">
              <a:defRPr sz="1200">
                <a:latin typeface="Arial" charset="0"/>
                <a:ea typeface="ＭＳ Ｐゴシック" pitchFamily="-64" charset="-128"/>
              </a:defRPr>
            </a:lvl1pPr>
          </a:lstStyle>
          <a:p>
            <a:pPr>
              <a:defRPr/>
            </a:pPr>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eaLnBrk="0" hangingPunct="0">
              <a:defRPr sz="1200">
                <a:latin typeface="Arial" charset="0"/>
                <a:ea typeface="ＭＳ Ｐゴシック" pitchFamily="-64" charset="-128"/>
              </a:defRPr>
            </a:lvl1pPr>
          </a:lstStyle>
          <a:p>
            <a:pPr>
              <a:defRPr/>
            </a:pPr>
            <a:fld id="{8F6B31FE-2B84-49E4-9E0C-810E2D75FCB1}" type="datetimeFigureOut">
              <a:rPr lang="en-US"/>
              <a:pPr>
                <a:defRPr/>
              </a:pPr>
              <a:t>4/28/2016</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eaLnBrk="0" hangingPunct="0">
              <a:defRPr sz="1200">
                <a:latin typeface="Arial" charset="0"/>
                <a:ea typeface="ＭＳ Ｐゴシック" pitchFamily="-64" charset="-128"/>
              </a:defRPr>
            </a:lvl1pPr>
          </a:lstStyle>
          <a:p>
            <a:pPr>
              <a:defRPr/>
            </a:pPr>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eaLnBrk="0" hangingPunct="0">
              <a:defRPr sz="1200">
                <a:latin typeface="Arial" charset="0"/>
                <a:ea typeface="ＭＳ Ｐゴシック" pitchFamily="-64" charset="-128"/>
              </a:defRPr>
            </a:lvl1pPr>
          </a:lstStyle>
          <a:p>
            <a:pPr>
              <a:defRPr/>
            </a:pPr>
            <a:fld id="{CB2531CB-E86F-4BDA-973B-76F6787D5BA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64" charset="-128"/>
              </a:defRPr>
            </a:lvl1pPr>
          </a:lstStyle>
          <a:p>
            <a:pPr>
              <a:defRPr/>
            </a:pPr>
            <a:endParaRPr lang="fr-FR"/>
          </a:p>
        </p:txBody>
      </p:sp>
      <p:sp>
        <p:nvSpPr>
          <p:cNvPr id="4099" name="Rectangle 3"/>
          <p:cNvSpPr>
            <a:spLocks noGrp="1" noChangeArrowheads="1"/>
          </p:cNvSpPr>
          <p:nvPr>
            <p:ph type="dt" idx="1"/>
          </p:nvPr>
        </p:nvSpPr>
        <p:spPr bwMode="auto">
          <a:xfrm>
            <a:off x="3849688" y="0"/>
            <a:ext cx="2944812"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64" charset="-128"/>
              </a:defRPr>
            </a:lvl1pPr>
          </a:lstStyle>
          <a:p>
            <a:pPr>
              <a:defRPr/>
            </a:pPr>
            <a:endParaRPr lang="fr-FR"/>
          </a:p>
        </p:txBody>
      </p:sp>
      <p:sp>
        <p:nvSpPr>
          <p:cNvPr id="10244"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64" charset="-128"/>
              </a:defRPr>
            </a:lvl1pPr>
          </a:lstStyle>
          <a:p>
            <a:pPr>
              <a:defRPr/>
            </a:pPr>
            <a:endParaRPr lang="fr-FR"/>
          </a:p>
        </p:txBody>
      </p:sp>
      <p:sp>
        <p:nvSpPr>
          <p:cNvPr id="4103"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64" charset="-128"/>
              </a:defRPr>
            </a:lvl1pPr>
          </a:lstStyle>
          <a:p>
            <a:pPr>
              <a:defRPr/>
            </a:pPr>
            <a:fld id="{4867C9C2-822B-40BA-A34F-DED0DD9326E7}"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8896E817-0711-4281-AE76-551C0F3987C0}" type="slidenum">
              <a:rPr lang="fr-FR" smtClean="0">
                <a:latin typeface="Arial" pitchFamily="34" charset="0"/>
                <a:ea typeface="ＭＳ Ｐゴシック" pitchFamily="34" charset="-128"/>
              </a:rPr>
              <a:pPr/>
              <a:t>2</a:t>
            </a:fld>
            <a:endParaRPr lang="fr-FR" smtClean="0">
              <a:latin typeface="Arial" pitchFamily="34" charset="0"/>
              <a:ea typeface="ＭＳ Ｐゴシック" pitchFamily="34"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13575B55-0234-416A-976E-DE11FE80E315}" type="slidenum">
              <a:rPr lang="fr-FR" smtClean="0">
                <a:latin typeface="Arial" pitchFamily="34" charset="0"/>
                <a:ea typeface="ＭＳ Ｐゴシック" pitchFamily="34" charset="-128"/>
              </a:rPr>
              <a:pPr/>
              <a:t>3</a:t>
            </a:fld>
            <a:endParaRPr lang="fr-FR" smtClean="0">
              <a:latin typeface="Arial" pitchFamily="34" charset="0"/>
              <a:ea typeface="ＭＳ Ｐゴシック" pitchFamily="34"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marL="228600" indent="-228600"/>
            <a:r>
              <a:rPr lang="en-GB" dirty="0" smtClean="0">
                <a:latin typeface="Arial" pitchFamily="34" charset="0"/>
                <a:ea typeface="ＭＳ Ｐゴシック" pitchFamily="34" charset="-128"/>
              </a:rPr>
              <a:t>1)</a:t>
            </a:r>
          </a:p>
          <a:p>
            <a:pPr marL="228600" indent="-228600"/>
            <a:r>
              <a:rPr lang="en-GB" dirty="0" smtClean="0">
                <a:latin typeface="Arial" pitchFamily="34" charset="0"/>
                <a:ea typeface="ＭＳ Ｐゴシック" pitchFamily="34" charset="-128"/>
              </a:rPr>
              <a:t>Does every staff receive a printed version when being hired?</a:t>
            </a:r>
          </a:p>
          <a:p>
            <a:pPr marL="228600" indent="-228600"/>
            <a:r>
              <a:rPr lang="en-GB" dirty="0" smtClean="0">
                <a:latin typeface="Arial" pitchFamily="34" charset="0"/>
                <a:ea typeface="ＭＳ Ｐゴシック" pitchFamily="34" charset="-128"/>
              </a:rPr>
              <a:t>Are all staff members informed about updates, how?</a:t>
            </a:r>
          </a:p>
          <a:p>
            <a:pPr marL="228600" indent="-228600"/>
            <a:r>
              <a:rPr lang="en-GB" dirty="0" smtClean="0">
                <a:latin typeface="Arial" pitchFamily="34" charset="0"/>
                <a:ea typeface="ＭＳ Ｐゴシック" pitchFamily="34" charset="-128"/>
              </a:rPr>
              <a:t>Is the HR policy display, e.g. in the cafeteria, rest places or other communal places?</a:t>
            </a:r>
          </a:p>
          <a:p>
            <a:pPr marL="228600" indent="-228600">
              <a:buFontTx/>
              <a:buNone/>
            </a:pPr>
            <a:endParaRPr lang="en-GB" dirty="0" smtClean="0">
              <a:latin typeface="Arial" pitchFamily="34" charset="0"/>
              <a:ea typeface="ＭＳ Ｐゴシック" pitchFamily="34" charset="-128"/>
            </a:endParaRPr>
          </a:p>
          <a:p>
            <a:pPr marL="228600" indent="-228600">
              <a:buFontTx/>
              <a:buNone/>
            </a:pPr>
            <a:r>
              <a:rPr lang="en-GB" dirty="0" smtClean="0">
                <a:latin typeface="Arial" pitchFamily="34" charset="0"/>
                <a:ea typeface="ＭＳ Ｐゴシック" pitchFamily="34" charset="-128"/>
              </a:rPr>
              <a:t>2)</a:t>
            </a:r>
          </a:p>
          <a:p>
            <a:pPr marL="228600" indent="-228600">
              <a:buFontTx/>
              <a:buNone/>
            </a:pPr>
            <a:r>
              <a:rPr lang="en-GB" dirty="0" smtClean="0">
                <a:latin typeface="Arial" pitchFamily="34" charset="0"/>
                <a:ea typeface="ＭＳ Ｐゴシック" pitchFamily="34" charset="-128"/>
              </a:rPr>
              <a:t>Employees</a:t>
            </a:r>
            <a:r>
              <a:rPr lang="en-GB" baseline="0" dirty="0" smtClean="0">
                <a:latin typeface="Arial" pitchFamily="34" charset="0"/>
                <a:ea typeface="ＭＳ Ｐゴシック" pitchFamily="34" charset="-128"/>
              </a:rPr>
              <a:t> of MFIs are working in very different setting – staff at headquarter is housed in a nice office while field loan officers are commuting from A to B the whole day and might be exposed to extreme weather conditions. Please consider these very different working environments in your discussion!</a:t>
            </a:r>
            <a:endParaRPr lang="en-GB" dirty="0" smtClean="0">
              <a:latin typeface="Arial" pitchFamily="34" charset="0"/>
              <a:ea typeface="ＭＳ Ｐゴシック" pitchFamily="34" charset="-128"/>
            </a:endParaRPr>
          </a:p>
          <a:p>
            <a:pPr marL="228600" indent="-228600">
              <a:buFontTx/>
              <a:buNone/>
            </a:pPr>
            <a:endParaRPr lang="en-GB" dirty="0" smtClean="0">
              <a:latin typeface="Arial" pitchFamily="34" charset="0"/>
              <a:ea typeface="ＭＳ Ｐゴシック" pitchFamily="34" charset="-128"/>
            </a:endParaRPr>
          </a:p>
          <a:p>
            <a:pPr marL="228600" indent="-228600">
              <a:buFontTx/>
              <a:buNone/>
            </a:pPr>
            <a:r>
              <a:rPr lang="en-GB" dirty="0" smtClean="0">
                <a:latin typeface="Arial" pitchFamily="34" charset="0"/>
                <a:ea typeface="ＭＳ Ｐゴシック" pitchFamily="34" charset="-128"/>
              </a:rPr>
              <a:t>3)</a:t>
            </a:r>
          </a:p>
          <a:p>
            <a:r>
              <a:rPr lang="en-GB" sz="1200" kern="1200" dirty="0" smtClean="0">
                <a:solidFill>
                  <a:schemeClr val="tx1"/>
                </a:solidFill>
                <a:latin typeface="Arial" charset="0"/>
                <a:ea typeface="ＭＳ Ｐゴシック" pitchFamily="-64" charset="-128"/>
                <a:cs typeface="+mn-cs"/>
              </a:rPr>
              <a:t>In general, a collective bargaining agreement is an agreement between employers and employees which regulates the terms and conditions of employees in their workplace, their duties and the duties of the employer. It is usually the result of a process of collective bargaining between...</a:t>
            </a:r>
          </a:p>
          <a:p>
            <a:r>
              <a:rPr lang="en-GB" sz="1200" kern="1200" dirty="0" smtClean="0">
                <a:solidFill>
                  <a:schemeClr val="tx1"/>
                </a:solidFill>
                <a:latin typeface="Arial" charset="0"/>
                <a:ea typeface="ＭＳ Ｐゴシック" pitchFamily="-64" charset="-128"/>
                <a:cs typeface="+mn-cs"/>
              </a:rPr>
              <a:t>a) the employer and either a trade union or workers' representatives (MFI level), or</a:t>
            </a:r>
          </a:p>
          <a:p>
            <a:r>
              <a:rPr lang="en-GB" sz="1200" kern="1200" dirty="0" smtClean="0">
                <a:solidFill>
                  <a:schemeClr val="tx1"/>
                </a:solidFill>
                <a:latin typeface="Arial" charset="0"/>
                <a:ea typeface="ＭＳ Ｐゴシック" pitchFamily="-64" charset="-128"/>
                <a:cs typeface="+mn-cs"/>
              </a:rPr>
              <a:t>b) a group of employers in case the agreement covers an industry and trade union or workers' representatives (industry level).</a:t>
            </a:r>
          </a:p>
          <a:p>
            <a:endParaRPr lang="en-GB" sz="1200" kern="1200" dirty="0" smtClean="0">
              <a:solidFill>
                <a:schemeClr val="tx1"/>
              </a:solidFill>
              <a:latin typeface="Arial" charset="0"/>
              <a:ea typeface="ＭＳ Ｐゴシック" pitchFamily="-64" charset="-128"/>
              <a:cs typeface="+mn-cs"/>
            </a:endParaRPr>
          </a:p>
          <a:p>
            <a:pPr>
              <a:buFont typeface="Symbol"/>
              <a:buChar char="Þ"/>
            </a:pPr>
            <a:r>
              <a:rPr lang="en-GB" sz="1200" kern="1200" dirty="0" smtClean="0">
                <a:solidFill>
                  <a:schemeClr val="tx1"/>
                </a:solidFill>
                <a:latin typeface="Arial" charset="0"/>
                <a:ea typeface="ＭＳ Ｐゴシック" pitchFamily="-64" charset="-128"/>
                <a:cs typeface="+mn-cs"/>
              </a:rPr>
              <a:t>Examples of a collective agreement that cover an industry and that are in place are from Senegal (AP/SFD), Burkina Faso, and Mali.</a:t>
            </a:r>
          </a:p>
          <a:p>
            <a:pPr>
              <a:buFont typeface="Symbol"/>
              <a:buChar char="Þ"/>
            </a:pPr>
            <a:endParaRPr lang="en-GB" sz="1200" kern="1200" dirty="0" smtClean="0">
              <a:solidFill>
                <a:schemeClr val="tx1"/>
              </a:solidFill>
              <a:latin typeface="Arial" charset="0"/>
              <a:ea typeface="ＭＳ Ｐゴシック" pitchFamily="-64" charset="-128"/>
              <a:cs typeface="+mn-cs"/>
            </a:endParaRPr>
          </a:p>
          <a:p>
            <a:pPr>
              <a:buFont typeface="Symbol"/>
              <a:buNone/>
            </a:pPr>
            <a:r>
              <a:rPr lang="en-GB" sz="1200" kern="1200" dirty="0" smtClean="0">
                <a:solidFill>
                  <a:schemeClr val="tx1"/>
                </a:solidFill>
                <a:latin typeface="Arial" charset="0"/>
                <a:ea typeface="ＭＳ Ｐゴシック" pitchFamily="-64" charset="-128"/>
                <a:cs typeface="+mn-cs"/>
              </a:rPr>
              <a:t>4)</a:t>
            </a:r>
          </a:p>
          <a:p>
            <a:pPr>
              <a:buFont typeface="Symbol"/>
              <a:buNone/>
            </a:pPr>
            <a:r>
              <a:rPr lang="en-GB" sz="1200" kern="1200" smtClean="0">
                <a:solidFill>
                  <a:schemeClr val="tx1"/>
                </a:solidFill>
                <a:latin typeface="Arial" charset="0"/>
                <a:ea typeface="ＭＳ Ｐゴシック" pitchFamily="-64" charset="-128"/>
                <a:cs typeface="+mn-cs"/>
              </a:rPr>
              <a:t>Staff </a:t>
            </a:r>
            <a:r>
              <a:rPr lang="en-GB" sz="1200" kern="1200" dirty="0" smtClean="0">
                <a:solidFill>
                  <a:schemeClr val="tx1"/>
                </a:solidFill>
                <a:latin typeface="Arial" charset="0"/>
                <a:ea typeface="ＭＳ Ｐゴシック" pitchFamily="-64" charset="-128"/>
                <a:cs typeface="+mn-cs"/>
              </a:rPr>
              <a:t>remuneration often has different components – base component</a:t>
            </a:r>
            <a:r>
              <a:rPr lang="en-GB" sz="1200" kern="1200" baseline="0" dirty="0" smtClean="0">
                <a:solidFill>
                  <a:schemeClr val="tx1"/>
                </a:solidFill>
                <a:latin typeface="Arial" charset="0"/>
                <a:ea typeface="ＭＳ Ｐゴシック" pitchFamily="-64" charset="-128"/>
                <a:cs typeface="+mn-cs"/>
              </a:rPr>
              <a:t> and a flexible component. What is the right balance between creating an incentive for staff to increase productivity and treat clients responsibly (to avoid aggressive marketing or collection practices)?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4D1056AC-827F-4D0C-9C3B-A1A6F40AC6E9}" type="slidenum">
              <a:rPr lang="fr-FR" smtClean="0">
                <a:latin typeface="Arial" pitchFamily="34" charset="0"/>
                <a:ea typeface="ＭＳ Ｐゴシック" pitchFamily="34" charset="-128"/>
              </a:rPr>
              <a:pPr/>
              <a:t>5</a:t>
            </a:fld>
            <a:endParaRPr lang="fr-FR" smtClean="0">
              <a:latin typeface="Arial" pitchFamily="34" charset="0"/>
              <a:ea typeface="ＭＳ Ｐゴシック" pitchFamily="34"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384DE5E7-DB78-44BE-B21E-9211AF9DED8E}" type="slidenum">
              <a:rPr lang="fr-FR" smtClean="0">
                <a:latin typeface="Arial" pitchFamily="34" charset="0"/>
                <a:ea typeface="ＭＳ Ｐゴシック" pitchFamily="34" charset="-128"/>
              </a:rPr>
              <a:pPr/>
              <a:t>6</a:t>
            </a:fld>
            <a:endParaRPr lang="fr-FR"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60EC7F9-2CCE-455C-B59A-9A5E30EABABD}" type="slidenum">
              <a:rPr lang="fr-FR" smtClean="0">
                <a:latin typeface="Arial" pitchFamily="34" charset="0"/>
                <a:ea typeface="ＭＳ Ｐゴシック" pitchFamily="34" charset="-128"/>
              </a:rPr>
              <a:pPr/>
              <a:t>7</a:t>
            </a:fld>
            <a:endParaRPr lang="fr-FR" smtClean="0">
              <a:latin typeface="Arial" pitchFamily="34" charset="0"/>
              <a:ea typeface="ＭＳ Ｐゴシック" pitchFamily="34"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ouv"/>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304800" y="1143000"/>
            <a:ext cx="7772400" cy="1143000"/>
          </a:xfrm>
        </p:spPr>
        <p:txBody>
          <a:bodyPr/>
          <a:lstStyle>
            <a:lvl1pPr>
              <a:defRPr sz="3500"/>
            </a:lvl1pPr>
          </a:lstStyle>
          <a:p>
            <a:r>
              <a:rPr lang="fr-FR"/>
              <a:t>Cliquez et modifiez le titre</a:t>
            </a:r>
          </a:p>
        </p:txBody>
      </p:sp>
      <p:sp>
        <p:nvSpPr>
          <p:cNvPr id="3075" name="Rectangle 3"/>
          <p:cNvSpPr>
            <a:spLocks noGrp="1" noChangeArrowheads="1"/>
          </p:cNvSpPr>
          <p:nvPr>
            <p:ph type="subTitle" idx="1"/>
          </p:nvPr>
        </p:nvSpPr>
        <p:spPr>
          <a:xfrm>
            <a:off x="304800" y="2590800"/>
            <a:ext cx="4267200" cy="1752600"/>
          </a:xfrm>
        </p:spPr>
        <p:txBody>
          <a:bodyPr/>
          <a:lstStyle>
            <a:lvl1pPr marL="0" indent="0">
              <a:buFontTx/>
              <a:buNone/>
              <a:defRPr sz="2600"/>
            </a:lvl1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9CBD702-90C5-48EA-B1B3-6B2DD0DD9036}"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533400"/>
            <a:ext cx="1905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562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10753B0-E7F0-4CBD-AE58-7DDE80C60E5A}"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D037E12-3FF8-4E28-A64A-247936B19F7E}"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E06F499-6CB7-462E-9063-DB947346E9FF}"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9100" y="1600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610A04E-B807-4A51-977E-30663437E803}"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AA73D4C4-4770-4282-ADF9-A69B15E25636}"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867CFF0-6F31-46DF-AA69-6EB1BAE967AB}"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7CF58125-03EE-4ECC-A6CD-4E9420DEAAA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0E727FE-8B0A-47FD-9461-3B5B2DB44909}"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8A40395-ADD7-4D68-98A3-1BDE03E69C2F}"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inside1"/>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04800" y="533400"/>
            <a:ext cx="7543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8" name="Rectangle 3"/>
          <p:cNvSpPr>
            <a:spLocks noGrp="1" noChangeArrowheads="1"/>
          </p:cNvSpPr>
          <p:nvPr>
            <p:ph type="body" idx="1"/>
          </p:nvPr>
        </p:nvSpPr>
        <p:spPr bwMode="auto">
          <a:xfrm>
            <a:off x="381000" y="16002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pitchFamily="-64" charset="-128"/>
              </a:defRPr>
            </a:lvl1pPr>
          </a:lstStyle>
          <a:p>
            <a:pPr>
              <a:defRPr/>
            </a:pPr>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pitchFamily="-64" charset="-128"/>
              </a:defRPr>
            </a:lvl1pPr>
          </a:lstStyle>
          <a:p>
            <a:pPr>
              <a:defRPr/>
            </a:pPr>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ＭＳ Ｐゴシック" pitchFamily="-64" charset="-128"/>
              </a:defRPr>
            </a:lvl1pPr>
          </a:lstStyle>
          <a:p>
            <a:pPr>
              <a:defRPr/>
            </a:pPr>
            <a:fld id="{CD69D635-A6A2-4339-9B2F-1759A34FD76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2500">
          <a:solidFill>
            <a:srgbClr val="931763"/>
          </a:solidFill>
          <a:latin typeface="+mj-lt"/>
          <a:ea typeface="+mj-ea"/>
          <a:cs typeface="+mj-cs"/>
        </a:defRPr>
      </a:lvl1pPr>
      <a:lvl2pPr algn="l" rtl="0" eaLnBrk="0" fontAlgn="base" hangingPunct="0">
        <a:spcBef>
          <a:spcPct val="0"/>
        </a:spcBef>
        <a:spcAft>
          <a:spcPct val="0"/>
        </a:spcAft>
        <a:defRPr sz="2500">
          <a:solidFill>
            <a:srgbClr val="931763"/>
          </a:solidFill>
          <a:latin typeface="Trebuchet MS" pitchFamily="-64" charset="0"/>
          <a:ea typeface="ＭＳ Ｐゴシック" pitchFamily="-64" charset="-128"/>
        </a:defRPr>
      </a:lvl2pPr>
      <a:lvl3pPr algn="l" rtl="0" eaLnBrk="0" fontAlgn="base" hangingPunct="0">
        <a:spcBef>
          <a:spcPct val="0"/>
        </a:spcBef>
        <a:spcAft>
          <a:spcPct val="0"/>
        </a:spcAft>
        <a:defRPr sz="2500">
          <a:solidFill>
            <a:srgbClr val="931763"/>
          </a:solidFill>
          <a:latin typeface="Trebuchet MS" pitchFamily="-64" charset="0"/>
          <a:ea typeface="ＭＳ Ｐゴシック" pitchFamily="-64" charset="-128"/>
        </a:defRPr>
      </a:lvl3pPr>
      <a:lvl4pPr algn="l" rtl="0" eaLnBrk="0" fontAlgn="base" hangingPunct="0">
        <a:spcBef>
          <a:spcPct val="0"/>
        </a:spcBef>
        <a:spcAft>
          <a:spcPct val="0"/>
        </a:spcAft>
        <a:defRPr sz="2500">
          <a:solidFill>
            <a:srgbClr val="931763"/>
          </a:solidFill>
          <a:latin typeface="Trebuchet MS" pitchFamily="-64" charset="0"/>
          <a:ea typeface="ＭＳ Ｐゴシック" pitchFamily="-64" charset="-128"/>
        </a:defRPr>
      </a:lvl4pPr>
      <a:lvl5pPr algn="l" rtl="0" eaLnBrk="0" fontAlgn="base" hangingPunct="0">
        <a:spcBef>
          <a:spcPct val="0"/>
        </a:spcBef>
        <a:spcAft>
          <a:spcPct val="0"/>
        </a:spcAft>
        <a:defRPr sz="2500">
          <a:solidFill>
            <a:srgbClr val="931763"/>
          </a:solidFill>
          <a:latin typeface="Trebuchet MS" pitchFamily="-64" charset="0"/>
          <a:ea typeface="ＭＳ Ｐゴシック" pitchFamily="-64" charset="-128"/>
        </a:defRPr>
      </a:lvl5pPr>
      <a:lvl6pPr marL="457200" algn="l" rtl="0" fontAlgn="base">
        <a:spcBef>
          <a:spcPct val="0"/>
        </a:spcBef>
        <a:spcAft>
          <a:spcPct val="0"/>
        </a:spcAft>
        <a:defRPr sz="2500">
          <a:solidFill>
            <a:srgbClr val="931763"/>
          </a:solidFill>
          <a:latin typeface="Trebuchet MS" pitchFamily="-64" charset="0"/>
          <a:ea typeface="ＭＳ Ｐゴシック" pitchFamily="-64" charset="-128"/>
        </a:defRPr>
      </a:lvl6pPr>
      <a:lvl7pPr marL="914400" algn="l" rtl="0" fontAlgn="base">
        <a:spcBef>
          <a:spcPct val="0"/>
        </a:spcBef>
        <a:spcAft>
          <a:spcPct val="0"/>
        </a:spcAft>
        <a:defRPr sz="2500">
          <a:solidFill>
            <a:srgbClr val="931763"/>
          </a:solidFill>
          <a:latin typeface="Trebuchet MS" pitchFamily="-64" charset="0"/>
          <a:ea typeface="ＭＳ Ｐゴシック" pitchFamily="-64" charset="-128"/>
        </a:defRPr>
      </a:lvl7pPr>
      <a:lvl8pPr marL="1371600" algn="l" rtl="0" fontAlgn="base">
        <a:spcBef>
          <a:spcPct val="0"/>
        </a:spcBef>
        <a:spcAft>
          <a:spcPct val="0"/>
        </a:spcAft>
        <a:defRPr sz="2500">
          <a:solidFill>
            <a:srgbClr val="931763"/>
          </a:solidFill>
          <a:latin typeface="Trebuchet MS" pitchFamily="-64" charset="0"/>
          <a:ea typeface="ＭＳ Ｐゴシック" pitchFamily="-64" charset="-128"/>
        </a:defRPr>
      </a:lvl8pPr>
      <a:lvl9pPr marL="1828800" algn="l" rtl="0" fontAlgn="base">
        <a:spcBef>
          <a:spcPct val="0"/>
        </a:spcBef>
        <a:spcAft>
          <a:spcPct val="0"/>
        </a:spcAft>
        <a:defRPr sz="2500">
          <a:solidFill>
            <a:srgbClr val="931763"/>
          </a:solidFill>
          <a:latin typeface="Trebuchet MS" pitchFamily="-64" charset="0"/>
          <a:ea typeface="ＭＳ Ｐゴシック" pitchFamily="-64"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352550"/>
            <a:ext cx="8339138" cy="1789113"/>
          </a:xfrm>
        </p:spPr>
        <p:txBody>
          <a:bodyPr/>
          <a:lstStyle/>
          <a:p>
            <a:pPr eaLnBrk="1" hangingPunct="1"/>
            <a:r>
              <a:rPr lang="fr-CH" sz="3800" b="1" smtClean="0"/>
              <a:t>USSPM:</a:t>
            </a:r>
            <a:br>
              <a:rPr lang="fr-CH" sz="3800" b="1" smtClean="0"/>
            </a:br>
            <a:r>
              <a:rPr lang="fr-CH" sz="3800" b="1" smtClean="0"/>
              <a:t>Treating Staff Responsibly</a:t>
            </a:r>
            <a:r>
              <a:rPr lang="fr-CH" sz="1800" b="1" smtClean="0"/>
              <a:t/>
            </a:r>
            <a:br>
              <a:rPr lang="fr-CH" sz="1800" b="1" smtClean="0"/>
            </a:br>
            <a:r>
              <a:rPr lang="fr-CH" sz="2400" b="1" smtClean="0"/>
              <a:t>Initial input from the </a:t>
            </a:r>
            <a:br>
              <a:rPr lang="fr-CH" sz="2400" b="1" smtClean="0"/>
            </a:br>
            <a:r>
              <a:rPr lang="fr-CH" sz="2400" b="1" smtClean="0"/>
              <a:t>International Labour </a:t>
            </a:r>
            <a:br>
              <a:rPr lang="fr-CH" sz="2400" b="1" smtClean="0"/>
            </a:br>
            <a:r>
              <a:rPr lang="fr-CH" sz="2400" b="1" smtClean="0"/>
              <a:t>Organisation</a:t>
            </a:r>
            <a:endParaRPr lang="en-US" sz="2400" smtClean="0"/>
          </a:p>
        </p:txBody>
      </p:sp>
      <p:sp>
        <p:nvSpPr>
          <p:cNvPr id="3075" name="Rectangle 3"/>
          <p:cNvSpPr>
            <a:spLocks noGrp="1" noChangeArrowheads="1"/>
          </p:cNvSpPr>
          <p:nvPr>
            <p:ph type="subTitle" idx="1"/>
          </p:nvPr>
        </p:nvSpPr>
        <p:spPr>
          <a:xfrm>
            <a:off x="323850" y="4221163"/>
            <a:ext cx="4319588" cy="1439862"/>
          </a:xfrm>
        </p:spPr>
        <p:txBody>
          <a:bodyPr/>
          <a:lstStyle/>
          <a:p>
            <a:r>
              <a:rPr lang="en-GB" sz="2000" b="1" dirty="0" smtClean="0"/>
              <a:t>AMFA Workshop</a:t>
            </a:r>
          </a:p>
          <a:p>
            <a:pPr eaLnBrk="1" hangingPunct="1"/>
            <a:r>
              <a:rPr lang="fr-CH" sz="1600" dirty="0" err="1" smtClean="0"/>
              <a:t>February</a:t>
            </a:r>
            <a:r>
              <a:rPr lang="fr-CH" sz="1600" dirty="0" smtClean="0"/>
              <a:t> 28, 2013</a:t>
            </a:r>
            <a:endParaRPr 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571500"/>
            <a:ext cx="7543800" cy="838200"/>
          </a:xfrm>
        </p:spPr>
        <p:txBody>
          <a:bodyPr/>
          <a:lstStyle/>
          <a:p>
            <a:pPr algn="ctr" eaLnBrk="1" hangingPunct="1"/>
            <a:r>
              <a:rPr lang="en-US" sz="3400" b="1" smtClean="0"/>
              <a:t>Why is ILO engaging in the USSPM?</a:t>
            </a:r>
          </a:p>
        </p:txBody>
      </p:sp>
      <p:sp>
        <p:nvSpPr>
          <p:cNvPr id="4099" name="Rectangle 3"/>
          <p:cNvSpPr>
            <a:spLocks noGrp="1" noChangeArrowheads="1"/>
          </p:cNvSpPr>
          <p:nvPr>
            <p:ph type="body" idx="1"/>
          </p:nvPr>
        </p:nvSpPr>
        <p:spPr>
          <a:xfrm>
            <a:off x="323850" y="1787525"/>
            <a:ext cx="7764463" cy="4737100"/>
          </a:xfrm>
        </p:spPr>
        <p:txBody>
          <a:bodyPr/>
          <a:lstStyle/>
          <a:p>
            <a:pPr eaLnBrk="1" hangingPunct="1">
              <a:buFontTx/>
              <a:buNone/>
            </a:pPr>
            <a:r>
              <a:rPr lang="fr-CH" sz="2200" smtClean="0"/>
              <a:t>Over the last decade, the microfinance industry has focussed much on the </a:t>
            </a:r>
            <a:r>
              <a:rPr lang="fr-CH" sz="2200" b="1" smtClean="0"/>
              <a:t>impact </a:t>
            </a:r>
            <a:r>
              <a:rPr lang="fr-CH" sz="2200" smtClean="0"/>
              <a:t>that financial services have on the livelihoods of </a:t>
            </a:r>
            <a:r>
              <a:rPr lang="fr-CH" sz="2200" b="1" smtClean="0"/>
              <a:t>clients</a:t>
            </a:r>
            <a:r>
              <a:rPr lang="fr-CH" sz="2200" smtClean="0"/>
              <a:t>.</a:t>
            </a:r>
          </a:p>
          <a:p>
            <a:pPr eaLnBrk="1" hangingPunct="1">
              <a:buFontTx/>
              <a:buNone/>
            </a:pPr>
            <a:endParaRPr lang="fr-CH" sz="2200" smtClean="0"/>
          </a:p>
          <a:p>
            <a:pPr eaLnBrk="1" hangingPunct="1">
              <a:buFontTx/>
              <a:buNone/>
            </a:pPr>
            <a:r>
              <a:rPr lang="fr-CH" sz="2200" smtClean="0"/>
              <a:t>Very seldom do we hear about the people that make that change happen… the </a:t>
            </a:r>
            <a:r>
              <a:rPr lang="fr-CH" sz="2200" b="1" smtClean="0"/>
              <a:t>employees</a:t>
            </a:r>
            <a:r>
              <a:rPr lang="fr-CH" sz="2200" smtClean="0"/>
              <a:t> of MFIs. They are the backbone of microfinance operations, and without their wellbeing no MFI can succeed at its full potential.</a:t>
            </a:r>
          </a:p>
          <a:p>
            <a:pPr eaLnBrk="1" hangingPunct="1">
              <a:buFontTx/>
              <a:buNone/>
            </a:pPr>
            <a:endParaRPr lang="fr-CH" sz="2200" smtClean="0"/>
          </a:p>
          <a:p>
            <a:pPr eaLnBrk="1" hangingPunct="1">
              <a:buFontTx/>
              <a:buNone/>
            </a:pPr>
            <a:r>
              <a:rPr lang="fr-CH" sz="2200" smtClean="0"/>
              <a:t>=&gt; Ensuring that employee rights are respected is at the heart of ILO work. The USSPM are a step towards reaching this goal in the global microfinance industry.</a:t>
            </a:r>
            <a:endParaRPr lang="en-US" sz="2200" smtClean="0"/>
          </a:p>
        </p:txBody>
      </p:sp>
      <p:pic>
        <p:nvPicPr>
          <p:cNvPr id="4100" name="Picture 4" descr="inside2"/>
          <p:cNvPicPr>
            <a:picLocks noChangeAspect="1" noChangeArrowheads="1"/>
          </p:cNvPicPr>
          <p:nvPr/>
        </p:nvPicPr>
        <p:blipFill>
          <a:blip r:embed="rId3" cstate="print"/>
          <a:srcRect/>
          <a:stretch>
            <a:fillRect/>
          </a:stretch>
        </p:blipFill>
        <p:spPr bwMode="auto">
          <a:xfrm>
            <a:off x="8134350" y="0"/>
            <a:ext cx="1009650" cy="6858000"/>
          </a:xfrm>
          <a:prstGeom prst="rect">
            <a:avLst/>
          </a:prstGeom>
          <a:noFill/>
          <a:ln w="9525">
            <a:noFill/>
            <a:miter lim="800000"/>
            <a:headEnd/>
            <a:tailEnd/>
          </a:ln>
        </p:spPr>
      </p:pic>
      <p:pic>
        <p:nvPicPr>
          <p:cNvPr id="4101" name="Picture 5" descr="inside2"/>
          <p:cNvPicPr>
            <a:picLocks noChangeAspect="1" noChangeArrowheads="1"/>
          </p:cNvPicPr>
          <p:nvPr/>
        </p:nvPicPr>
        <p:blipFill>
          <a:blip r:embed="rId3" cstate="print"/>
          <a:srcRect/>
          <a:stretch>
            <a:fillRect/>
          </a:stretch>
        </p:blipFill>
        <p:spPr bwMode="auto">
          <a:xfrm>
            <a:off x="8121650" y="0"/>
            <a:ext cx="102235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719138"/>
            <a:ext cx="8072438" cy="838200"/>
          </a:xfrm>
        </p:spPr>
        <p:txBody>
          <a:bodyPr/>
          <a:lstStyle/>
          <a:p>
            <a:pPr algn="ctr" eaLnBrk="1" hangingPunct="1"/>
            <a:r>
              <a:rPr lang="en-US" sz="3200" b="1" smtClean="0"/>
              <a:t>Why would an MFI engage in improving responsibility towards staff?</a:t>
            </a:r>
          </a:p>
        </p:txBody>
      </p:sp>
      <p:sp>
        <p:nvSpPr>
          <p:cNvPr id="5123" name="Rectangle 3"/>
          <p:cNvSpPr>
            <a:spLocks noGrp="1" noChangeArrowheads="1"/>
          </p:cNvSpPr>
          <p:nvPr>
            <p:ph type="body" idx="1"/>
          </p:nvPr>
        </p:nvSpPr>
        <p:spPr>
          <a:xfrm>
            <a:off x="357188" y="2003425"/>
            <a:ext cx="7764462" cy="4594225"/>
          </a:xfrm>
        </p:spPr>
        <p:txBody>
          <a:bodyPr/>
          <a:lstStyle/>
          <a:p>
            <a:pPr algn="ctr">
              <a:lnSpc>
                <a:spcPct val="90000"/>
              </a:lnSpc>
              <a:buFontTx/>
              <a:buNone/>
            </a:pPr>
            <a:r>
              <a:rPr lang="en-GB" sz="2400" i="1" smtClean="0"/>
              <a:t>Hm... just for compliance with the USSPM…?!?</a:t>
            </a:r>
          </a:p>
          <a:p>
            <a:pPr algn="ctr">
              <a:lnSpc>
                <a:spcPct val="90000"/>
              </a:lnSpc>
              <a:buFontTx/>
              <a:buNone/>
            </a:pPr>
            <a:r>
              <a:rPr lang="en-GB" sz="2400" u="sng" smtClean="0"/>
              <a:t>There might be others:</a:t>
            </a:r>
          </a:p>
          <a:p>
            <a:pPr lvl="1">
              <a:lnSpc>
                <a:spcPct val="90000"/>
              </a:lnSpc>
            </a:pPr>
            <a:endParaRPr lang="en-GB" sz="1200" smtClean="0"/>
          </a:p>
          <a:p>
            <a:pPr>
              <a:lnSpc>
                <a:spcPct val="90000"/>
              </a:lnSpc>
            </a:pPr>
            <a:r>
              <a:rPr lang="en-GB" sz="2400" smtClean="0"/>
              <a:t>To comply with national and international law</a:t>
            </a:r>
          </a:p>
          <a:p>
            <a:pPr>
              <a:lnSpc>
                <a:spcPct val="90000"/>
              </a:lnSpc>
            </a:pPr>
            <a:r>
              <a:rPr lang="en-GB" sz="2400" smtClean="0"/>
              <a:t>To have a comparative advantage</a:t>
            </a:r>
          </a:p>
          <a:p>
            <a:pPr lvl="1">
              <a:lnSpc>
                <a:spcPct val="90000"/>
              </a:lnSpc>
            </a:pPr>
            <a:r>
              <a:rPr lang="en-GB" smtClean="0"/>
              <a:t>Attract the best employees</a:t>
            </a:r>
          </a:p>
          <a:p>
            <a:pPr>
              <a:lnSpc>
                <a:spcPct val="90000"/>
              </a:lnSpc>
            </a:pPr>
            <a:r>
              <a:rPr lang="en-GB" sz="2400" smtClean="0"/>
              <a:t>To improve the MFI’s business</a:t>
            </a:r>
          </a:p>
          <a:p>
            <a:pPr lvl="1">
              <a:lnSpc>
                <a:spcPct val="90000"/>
              </a:lnSpc>
            </a:pPr>
            <a:r>
              <a:rPr lang="en-GB" smtClean="0"/>
              <a:t>Better safety at work results in productivity  gains</a:t>
            </a:r>
          </a:p>
          <a:p>
            <a:pPr lvl="1">
              <a:lnSpc>
                <a:spcPct val="90000"/>
              </a:lnSpc>
            </a:pPr>
            <a:r>
              <a:rPr lang="en-GB" smtClean="0"/>
              <a:t>Staff retention reduces costs for hiring, re-training</a:t>
            </a:r>
            <a:endParaRPr lang="en-GB" sz="1600" smtClean="0"/>
          </a:p>
          <a:p>
            <a:pPr>
              <a:lnSpc>
                <a:spcPct val="90000"/>
              </a:lnSpc>
            </a:pPr>
            <a:r>
              <a:rPr lang="en-GB" sz="2400" smtClean="0"/>
              <a:t>To avoid negative publicity</a:t>
            </a:r>
            <a:br>
              <a:rPr lang="en-GB" sz="2400" smtClean="0"/>
            </a:br>
            <a:r>
              <a:rPr lang="en-GB" sz="1800" smtClean="0"/>
              <a:t>e.g. no forced / child labour in any area of operations (e.g. cafeteria)</a:t>
            </a:r>
          </a:p>
          <a:p>
            <a:pPr>
              <a:lnSpc>
                <a:spcPct val="90000"/>
              </a:lnSpc>
            </a:pPr>
            <a:r>
              <a:rPr lang="en-GB" sz="2400" smtClean="0"/>
              <a:t>To attract responsible investors</a:t>
            </a:r>
          </a:p>
          <a:p>
            <a:pPr>
              <a:lnSpc>
                <a:spcPct val="90000"/>
              </a:lnSpc>
              <a:buFontTx/>
              <a:buNone/>
            </a:pPr>
            <a:r>
              <a:rPr lang="en-GB" sz="2400" smtClean="0"/>
              <a:t/>
            </a:r>
            <a:br>
              <a:rPr lang="en-GB" sz="2400" smtClean="0"/>
            </a:br>
            <a:endParaRPr lang="en-GB" sz="2400" smtClean="0"/>
          </a:p>
          <a:p>
            <a:pPr eaLnBrk="1" hangingPunct="1">
              <a:buFontTx/>
              <a:buNone/>
            </a:pPr>
            <a:endParaRPr lang="en-US" sz="2400" smtClean="0"/>
          </a:p>
        </p:txBody>
      </p:sp>
      <p:pic>
        <p:nvPicPr>
          <p:cNvPr id="5124" name="Picture 4" descr="inside2"/>
          <p:cNvPicPr>
            <a:picLocks noChangeAspect="1" noChangeArrowheads="1"/>
          </p:cNvPicPr>
          <p:nvPr/>
        </p:nvPicPr>
        <p:blipFill>
          <a:blip r:embed="rId3" cstate="print"/>
          <a:srcRect/>
          <a:stretch>
            <a:fillRect/>
          </a:stretch>
        </p:blipFill>
        <p:spPr bwMode="auto">
          <a:xfrm>
            <a:off x="8134350" y="0"/>
            <a:ext cx="1009650" cy="6858000"/>
          </a:xfrm>
          <a:prstGeom prst="rect">
            <a:avLst/>
          </a:prstGeom>
          <a:noFill/>
          <a:ln w="9525">
            <a:noFill/>
            <a:miter lim="800000"/>
            <a:headEnd/>
            <a:tailEnd/>
          </a:ln>
        </p:spPr>
      </p:pic>
      <p:pic>
        <p:nvPicPr>
          <p:cNvPr id="5125" name="Picture 5" descr="inside2"/>
          <p:cNvPicPr>
            <a:picLocks noChangeAspect="1" noChangeArrowheads="1"/>
          </p:cNvPicPr>
          <p:nvPr/>
        </p:nvPicPr>
        <p:blipFill>
          <a:blip r:embed="rId3" cstate="print"/>
          <a:srcRect/>
          <a:stretch>
            <a:fillRect/>
          </a:stretch>
        </p:blipFill>
        <p:spPr bwMode="auto">
          <a:xfrm>
            <a:off x="8121650" y="0"/>
            <a:ext cx="102235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533400"/>
            <a:ext cx="7767638" cy="838200"/>
          </a:xfrm>
        </p:spPr>
        <p:txBody>
          <a:bodyPr/>
          <a:lstStyle/>
          <a:p>
            <a:pPr algn="ctr"/>
            <a:r>
              <a:rPr lang="en-GB" sz="3400" b="1" smtClean="0"/>
              <a:t>Standard 5a.1</a:t>
            </a:r>
          </a:p>
        </p:txBody>
      </p:sp>
      <p:sp>
        <p:nvSpPr>
          <p:cNvPr id="5" name="Rectangle 3"/>
          <p:cNvSpPr txBox="1">
            <a:spLocks noChangeArrowheads="1"/>
          </p:cNvSpPr>
          <p:nvPr/>
        </p:nvSpPr>
        <p:spPr bwMode="auto">
          <a:xfrm>
            <a:off x="179388" y="1341438"/>
            <a:ext cx="7848600" cy="5024437"/>
          </a:xfrm>
          <a:prstGeom prst="rect">
            <a:avLst/>
          </a:prstGeom>
          <a:noFill/>
          <a:ln w="9525">
            <a:noFill/>
            <a:miter lim="800000"/>
            <a:headEnd/>
            <a:tailEnd/>
          </a:ln>
        </p:spPr>
        <p:txBody>
          <a:bodyPr/>
          <a:lstStyle/>
          <a:p>
            <a:pPr marL="342900" indent="-342900">
              <a:spcBef>
                <a:spcPct val="20000"/>
              </a:spcBef>
              <a:defRPr/>
            </a:pPr>
            <a:r>
              <a:rPr lang="en-GB" sz="2000" i="1" kern="0" dirty="0">
                <a:latin typeface="+mn-lt"/>
                <a:ea typeface="+mn-ea"/>
              </a:rPr>
              <a:t>“A written Human Resources policy is available to all employees; is compliant with any existing national law; and explains employees’ rights related to all of the following: wages, benefits, working conditions, safety at work, non-discrimination, freedom of association, and grievance resolution.”</a:t>
            </a:r>
          </a:p>
          <a:p>
            <a:pPr marL="342900" indent="-342900">
              <a:spcBef>
                <a:spcPct val="20000"/>
              </a:spcBef>
              <a:defRPr/>
            </a:pPr>
            <a:endParaRPr lang="en-GB" sz="1800" i="1" kern="0" dirty="0">
              <a:latin typeface="+mn-lt"/>
              <a:ea typeface="+mn-ea"/>
            </a:endParaRPr>
          </a:p>
          <a:p>
            <a:pPr marL="457200" indent="-457200">
              <a:spcBef>
                <a:spcPct val="20000"/>
              </a:spcBef>
              <a:buFont typeface="+mj-lt"/>
              <a:buAutoNum type="arabicPeriod"/>
              <a:defRPr/>
            </a:pPr>
            <a:r>
              <a:rPr lang="en-GB" sz="1800" kern="0" dirty="0">
                <a:latin typeface="+mn-lt"/>
                <a:ea typeface="+mn-ea"/>
              </a:rPr>
              <a:t>How does your staff access the HR policy, how readily available is it?</a:t>
            </a:r>
          </a:p>
          <a:p>
            <a:pPr marL="457200" indent="-457200">
              <a:spcBef>
                <a:spcPct val="20000"/>
              </a:spcBef>
              <a:buFont typeface="+mj-lt"/>
              <a:buAutoNum type="arabicPeriod"/>
              <a:defRPr/>
            </a:pPr>
            <a:r>
              <a:rPr lang="fr-CH" sz="1800" kern="0" dirty="0">
                <a:latin typeface="+mn-lt"/>
                <a:ea typeface="+mn-ea"/>
              </a:rPr>
              <a:t>How </a:t>
            </a:r>
            <a:r>
              <a:rPr lang="fr-CH" sz="1800" kern="0" dirty="0" err="1">
                <a:latin typeface="+mn-lt"/>
                <a:ea typeface="+mn-ea"/>
              </a:rPr>
              <a:t>does</a:t>
            </a:r>
            <a:r>
              <a:rPr lang="fr-CH" sz="1800" kern="0" dirty="0">
                <a:latin typeface="+mn-lt"/>
                <a:ea typeface="+mn-ea"/>
              </a:rPr>
              <a:t> the </a:t>
            </a:r>
            <a:r>
              <a:rPr lang="fr-CH" sz="1800" kern="0" dirty="0" err="1">
                <a:latin typeface="+mn-lt"/>
                <a:ea typeface="+mn-ea"/>
              </a:rPr>
              <a:t>policy</a:t>
            </a:r>
            <a:r>
              <a:rPr lang="fr-CH" sz="1800" kern="0" dirty="0">
                <a:latin typeface="+mn-lt"/>
                <a:ea typeface="+mn-ea"/>
              </a:rPr>
              <a:t> </a:t>
            </a:r>
            <a:r>
              <a:rPr lang="fr-CH" sz="1800" kern="0" dirty="0" err="1">
                <a:latin typeface="+mn-lt"/>
                <a:ea typeface="+mn-ea"/>
              </a:rPr>
              <a:t>cover</a:t>
            </a:r>
            <a:r>
              <a:rPr lang="fr-CH" sz="1800" kern="0" dirty="0">
                <a:latin typeface="+mn-lt"/>
                <a:ea typeface="+mn-ea"/>
              </a:rPr>
              <a:t> </a:t>
            </a:r>
            <a:r>
              <a:rPr lang="fr-CH" sz="1800" kern="0" dirty="0" err="1" smtClean="0">
                <a:latin typeface="+mn-lt"/>
                <a:ea typeface="+mn-ea"/>
              </a:rPr>
              <a:t>working</a:t>
            </a:r>
            <a:r>
              <a:rPr lang="fr-CH" sz="1800" kern="0" dirty="0" smtClean="0">
                <a:latin typeface="+mn-lt"/>
                <a:ea typeface="+mn-ea"/>
              </a:rPr>
              <a:t> conditions (</a:t>
            </a:r>
            <a:r>
              <a:rPr lang="fr-CH" sz="1800" kern="0" dirty="0" err="1" smtClean="0">
                <a:latin typeface="+mn-lt"/>
                <a:ea typeface="+mn-ea"/>
              </a:rPr>
              <a:t>including</a:t>
            </a:r>
            <a:r>
              <a:rPr lang="fr-CH" sz="1800" kern="0" dirty="0" smtClean="0">
                <a:latin typeface="+mn-lt"/>
                <a:ea typeface="+mn-ea"/>
              </a:rPr>
              <a:t> </a:t>
            </a:r>
            <a:r>
              <a:rPr lang="fr-CH" sz="1800" kern="0" dirty="0" err="1" smtClean="0">
                <a:latin typeface="+mn-lt"/>
                <a:ea typeface="+mn-ea"/>
              </a:rPr>
              <a:t>overtime</a:t>
            </a:r>
            <a:r>
              <a:rPr lang="fr-CH" sz="1800" kern="0" dirty="0" smtClean="0">
                <a:latin typeface="+mn-lt"/>
                <a:ea typeface="+mn-ea"/>
              </a:rPr>
              <a:t> </a:t>
            </a:r>
            <a:r>
              <a:rPr lang="fr-CH" sz="1800" kern="0" dirty="0" err="1" smtClean="0">
                <a:latin typeface="+mn-lt"/>
                <a:ea typeface="+mn-ea"/>
              </a:rPr>
              <a:t>pay</a:t>
            </a:r>
            <a:r>
              <a:rPr lang="fr-CH" sz="1800" kern="0" dirty="0" smtClean="0">
                <a:latin typeface="+mn-lt"/>
                <a:ea typeface="+mn-ea"/>
              </a:rPr>
              <a:t>), </a:t>
            </a:r>
            <a:r>
              <a:rPr lang="fr-CH" sz="1800" kern="0" dirty="0" err="1">
                <a:latin typeface="+mn-lt"/>
                <a:ea typeface="+mn-ea"/>
              </a:rPr>
              <a:t>especially</a:t>
            </a:r>
            <a:r>
              <a:rPr lang="fr-CH" sz="1800" kern="0" dirty="0">
                <a:latin typeface="+mn-lt"/>
                <a:ea typeface="+mn-ea"/>
              </a:rPr>
              <a:t> for </a:t>
            </a:r>
            <a:r>
              <a:rPr lang="fr-CH" sz="1800" kern="0" dirty="0" err="1">
                <a:latin typeface="+mn-lt"/>
                <a:ea typeface="+mn-ea"/>
              </a:rPr>
              <a:t>field</a:t>
            </a:r>
            <a:r>
              <a:rPr lang="fr-CH" sz="1800" kern="0" dirty="0">
                <a:latin typeface="+mn-lt"/>
                <a:ea typeface="+mn-ea"/>
              </a:rPr>
              <a:t> staff?</a:t>
            </a:r>
          </a:p>
          <a:p>
            <a:pPr marL="457200" indent="-457200">
              <a:spcBef>
                <a:spcPct val="20000"/>
              </a:spcBef>
              <a:buFont typeface="+mj-lt"/>
              <a:buAutoNum type="arabicPeriod"/>
              <a:defRPr/>
            </a:pPr>
            <a:r>
              <a:rPr lang="fr-CH" sz="1800" kern="0" dirty="0">
                <a:latin typeface="+mn-lt"/>
                <a:ea typeface="+mn-ea"/>
              </a:rPr>
              <a:t>Do </a:t>
            </a:r>
            <a:r>
              <a:rPr lang="fr-CH" sz="1800" kern="0" dirty="0" err="1">
                <a:latin typeface="+mn-lt"/>
                <a:ea typeface="+mn-ea"/>
              </a:rPr>
              <a:t>you</a:t>
            </a:r>
            <a:r>
              <a:rPr lang="fr-CH" sz="1800" kern="0" dirty="0">
                <a:latin typeface="+mn-lt"/>
                <a:ea typeface="+mn-ea"/>
              </a:rPr>
              <a:t> have </a:t>
            </a:r>
            <a:r>
              <a:rPr lang="fr-CH" sz="1800" kern="0" dirty="0" err="1">
                <a:latin typeface="+mn-lt"/>
                <a:ea typeface="+mn-ea"/>
              </a:rPr>
              <a:t>any</a:t>
            </a:r>
            <a:r>
              <a:rPr lang="fr-CH" sz="1800" kern="0" dirty="0">
                <a:latin typeface="+mn-lt"/>
                <a:ea typeface="+mn-ea"/>
              </a:rPr>
              <a:t> collective </a:t>
            </a:r>
            <a:r>
              <a:rPr lang="fr-CH" sz="1800" kern="0" dirty="0" err="1">
                <a:latin typeface="+mn-lt"/>
                <a:ea typeface="+mn-ea"/>
              </a:rPr>
              <a:t>bargaining</a:t>
            </a:r>
            <a:r>
              <a:rPr lang="fr-CH" sz="1800" kern="0" dirty="0">
                <a:latin typeface="+mn-lt"/>
                <a:ea typeface="+mn-ea"/>
              </a:rPr>
              <a:t> agreement in place?</a:t>
            </a:r>
          </a:p>
          <a:p>
            <a:pPr marL="457200" indent="-457200">
              <a:spcBef>
                <a:spcPct val="20000"/>
              </a:spcBef>
              <a:buFont typeface="+mj-lt"/>
              <a:buAutoNum type="arabicPeriod"/>
              <a:defRPr/>
            </a:pPr>
            <a:r>
              <a:rPr lang="fr-CH" sz="1800" kern="0" dirty="0">
                <a:latin typeface="+mn-lt"/>
                <a:ea typeface="+mn-ea"/>
              </a:rPr>
              <a:t>How do </a:t>
            </a:r>
            <a:r>
              <a:rPr lang="fr-CH" sz="1800" kern="0" dirty="0" err="1">
                <a:latin typeface="+mn-lt"/>
                <a:ea typeface="+mn-ea"/>
              </a:rPr>
              <a:t>you</a:t>
            </a:r>
            <a:r>
              <a:rPr lang="fr-CH" sz="1800" kern="0" dirty="0">
                <a:latin typeface="+mn-lt"/>
                <a:ea typeface="+mn-ea"/>
              </a:rPr>
              <a:t> </a:t>
            </a:r>
            <a:r>
              <a:rPr lang="fr-CH" sz="1800" kern="0" dirty="0" err="1">
                <a:latin typeface="+mn-lt"/>
                <a:ea typeface="+mn-ea"/>
              </a:rPr>
              <a:t>determine</a:t>
            </a:r>
            <a:r>
              <a:rPr lang="fr-CH" sz="1800" kern="0" dirty="0">
                <a:latin typeface="+mn-lt"/>
                <a:ea typeface="+mn-ea"/>
              </a:rPr>
              <a:t> </a:t>
            </a:r>
            <a:r>
              <a:rPr lang="fr-CH" sz="1800" kern="0" dirty="0" err="1">
                <a:latin typeface="+mn-lt"/>
                <a:ea typeface="+mn-ea"/>
              </a:rPr>
              <a:t>levels</a:t>
            </a:r>
            <a:r>
              <a:rPr lang="fr-CH" sz="1800" kern="0" dirty="0">
                <a:latin typeface="+mn-lt"/>
                <a:ea typeface="+mn-ea"/>
              </a:rPr>
              <a:t> of </a:t>
            </a:r>
            <a:r>
              <a:rPr lang="fr-CH" sz="1800" kern="0" dirty="0" err="1">
                <a:latin typeface="+mn-lt"/>
                <a:ea typeface="+mn-ea"/>
              </a:rPr>
              <a:t>remuneration</a:t>
            </a:r>
            <a:r>
              <a:rPr lang="fr-CH" sz="1800" kern="0" dirty="0">
                <a:latin typeface="+mn-lt"/>
                <a:ea typeface="+mn-ea"/>
              </a:rPr>
              <a:t>, </a:t>
            </a:r>
            <a:r>
              <a:rPr lang="fr-CH" sz="1800" kern="0" dirty="0" smtClean="0">
                <a:latin typeface="+mn-lt"/>
                <a:ea typeface="+mn-ea"/>
              </a:rPr>
              <a:t>are staff </a:t>
            </a:r>
            <a:r>
              <a:rPr lang="fr-CH" sz="1800" kern="0" dirty="0" err="1" smtClean="0">
                <a:latin typeface="+mn-lt"/>
                <a:ea typeface="+mn-ea"/>
              </a:rPr>
              <a:t>representatives</a:t>
            </a:r>
            <a:r>
              <a:rPr lang="fr-CH" sz="1800" kern="0" dirty="0" smtClean="0">
                <a:latin typeface="+mn-lt"/>
                <a:ea typeface="+mn-ea"/>
              </a:rPr>
              <a:t> </a:t>
            </a:r>
            <a:r>
              <a:rPr lang="fr-CH" sz="1800" kern="0" dirty="0" err="1" smtClean="0">
                <a:latin typeface="+mn-lt"/>
                <a:ea typeface="+mn-ea"/>
              </a:rPr>
              <a:t>involved</a:t>
            </a:r>
            <a:r>
              <a:rPr lang="fr-CH" sz="1800" kern="0" dirty="0" smtClean="0">
                <a:latin typeface="+mn-lt"/>
                <a:ea typeface="+mn-ea"/>
              </a:rPr>
              <a:t>?</a:t>
            </a:r>
            <a:endParaRPr lang="fr-CH" sz="1800" kern="0" dirty="0">
              <a:latin typeface="+mn-lt"/>
              <a:ea typeface="+mn-ea"/>
            </a:endParaRPr>
          </a:p>
          <a:p>
            <a:pPr marL="457200" indent="-457200">
              <a:spcBef>
                <a:spcPct val="20000"/>
              </a:spcBef>
              <a:buFont typeface="+mj-lt"/>
              <a:buAutoNum type="arabicPeriod"/>
              <a:defRPr/>
            </a:pPr>
            <a:r>
              <a:rPr lang="fr-CH" sz="1800" kern="0" dirty="0">
                <a:latin typeface="+mn-lt"/>
                <a:ea typeface="+mn-ea"/>
              </a:rPr>
              <a:t>How </a:t>
            </a:r>
            <a:r>
              <a:rPr lang="fr-CH" sz="1800" kern="0" dirty="0" err="1">
                <a:latin typeface="+mn-lt"/>
                <a:ea typeface="+mn-ea"/>
              </a:rPr>
              <a:t>many</a:t>
            </a:r>
            <a:r>
              <a:rPr lang="fr-CH" sz="1800" kern="0" dirty="0">
                <a:latin typeface="+mn-lt"/>
                <a:ea typeface="+mn-ea"/>
              </a:rPr>
              <a:t> </a:t>
            </a:r>
            <a:r>
              <a:rPr lang="fr-CH" sz="1800" kern="0" dirty="0" err="1">
                <a:latin typeface="+mn-lt"/>
                <a:ea typeface="+mn-ea"/>
              </a:rPr>
              <a:t>employees</a:t>
            </a:r>
            <a:r>
              <a:rPr lang="fr-CH" sz="1800" kern="0" dirty="0">
                <a:latin typeface="+mn-lt"/>
                <a:ea typeface="+mn-ea"/>
              </a:rPr>
              <a:t> are </a:t>
            </a:r>
            <a:r>
              <a:rPr lang="fr-CH" sz="1800" kern="0" dirty="0" err="1">
                <a:latin typeface="+mn-lt"/>
                <a:ea typeface="+mn-ea"/>
              </a:rPr>
              <a:t>members</a:t>
            </a:r>
            <a:r>
              <a:rPr lang="fr-CH" sz="1800" kern="0" dirty="0">
                <a:latin typeface="+mn-lt"/>
                <a:ea typeface="+mn-ea"/>
              </a:rPr>
              <a:t> in a </a:t>
            </a:r>
            <a:r>
              <a:rPr lang="fr-CH" sz="1800" kern="0" dirty="0" err="1">
                <a:latin typeface="+mn-lt"/>
                <a:ea typeface="+mn-ea"/>
              </a:rPr>
              <a:t>trade</a:t>
            </a:r>
            <a:r>
              <a:rPr lang="fr-CH" sz="1800" kern="0" dirty="0">
                <a:latin typeface="+mn-lt"/>
                <a:ea typeface="+mn-ea"/>
              </a:rPr>
              <a:t> union?</a:t>
            </a:r>
          </a:p>
          <a:p>
            <a:pPr marL="457200" indent="-457200">
              <a:spcBef>
                <a:spcPct val="20000"/>
              </a:spcBef>
              <a:buFont typeface="+mj-lt"/>
              <a:buAutoNum type="arabicPeriod"/>
              <a:defRPr/>
            </a:pPr>
            <a:r>
              <a:rPr lang="fr-CH" sz="1800" kern="0" dirty="0" err="1">
                <a:latin typeface="+mn-lt"/>
                <a:ea typeface="+mn-ea"/>
              </a:rPr>
              <a:t>What</a:t>
            </a:r>
            <a:r>
              <a:rPr lang="fr-CH" sz="1800" kern="0" dirty="0">
                <a:latin typeface="+mn-lt"/>
                <a:ea typeface="+mn-ea"/>
              </a:rPr>
              <a:t> areas of non-discrimination are </a:t>
            </a:r>
            <a:r>
              <a:rPr lang="fr-CH" sz="1800" kern="0" dirty="0" err="1">
                <a:latin typeface="+mn-lt"/>
                <a:ea typeface="+mn-ea"/>
              </a:rPr>
              <a:t>covered</a:t>
            </a:r>
            <a:r>
              <a:rPr lang="fr-CH" sz="1800" kern="0" dirty="0">
                <a:latin typeface="+mn-lt"/>
                <a:ea typeface="+mn-ea"/>
              </a:rPr>
              <a:t> </a:t>
            </a:r>
            <a:r>
              <a:rPr lang="fr-CH" sz="1800" i="1" kern="0" dirty="0">
                <a:latin typeface="+mn-lt"/>
                <a:ea typeface="+mn-ea"/>
              </a:rPr>
              <a:t>(</a:t>
            </a:r>
            <a:r>
              <a:rPr lang="fr-CH" sz="1800" i="1" kern="0" dirty="0" err="1">
                <a:latin typeface="+mn-lt"/>
                <a:ea typeface="+mn-ea"/>
              </a:rPr>
              <a:t>gender</a:t>
            </a:r>
            <a:r>
              <a:rPr lang="fr-CH" sz="1800" i="1" kern="0" dirty="0">
                <a:latin typeface="+mn-lt"/>
                <a:ea typeface="+mn-ea"/>
              </a:rPr>
              <a:t>, </a:t>
            </a:r>
            <a:r>
              <a:rPr lang="fr-CH" sz="1800" i="1" kern="0" dirty="0" err="1">
                <a:latin typeface="+mn-lt"/>
                <a:ea typeface="+mn-ea"/>
              </a:rPr>
              <a:t>ethic</a:t>
            </a:r>
            <a:r>
              <a:rPr lang="fr-CH" sz="1800" i="1" kern="0" dirty="0">
                <a:latin typeface="+mn-lt"/>
                <a:ea typeface="+mn-ea"/>
              </a:rPr>
              <a:t> background, </a:t>
            </a:r>
            <a:r>
              <a:rPr lang="fr-CH" sz="1800" i="1" kern="0" dirty="0" err="1">
                <a:latin typeface="+mn-lt"/>
                <a:ea typeface="+mn-ea"/>
              </a:rPr>
              <a:t>disability</a:t>
            </a:r>
            <a:r>
              <a:rPr lang="fr-CH" sz="1800" i="1" kern="0" dirty="0">
                <a:latin typeface="+mn-lt"/>
                <a:ea typeface="+mn-ea"/>
              </a:rPr>
              <a:t>, HIV/AIDS, </a:t>
            </a:r>
            <a:r>
              <a:rPr lang="fr-CH" sz="1800" i="1" kern="0" dirty="0" err="1">
                <a:latin typeface="+mn-lt"/>
                <a:ea typeface="+mn-ea"/>
              </a:rPr>
              <a:t>sexual</a:t>
            </a:r>
            <a:r>
              <a:rPr lang="fr-CH" sz="1800" i="1" kern="0" dirty="0">
                <a:latin typeface="+mn-lt"/>
                <a:ea typeface="+mn-ea"/>
              </a:rPr>
              <a:t> orientation, etc.)</a:t>
            </a:r>
            <a:endParaRPr lang="en-US" sz="1800" i="1" kern="0" dirty="0">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79388" y="1557338"/>
            <a:ext cx="7786687" cy="4714875"/>
          </a:xfrm>
        </p:spPr>
        <p:txBody>
          <a:bodyPr/>
          <a:lstStyle/>
          <a:p>
            <a:pPr>
              <a:buFontTx/>
              <a:buNone/>
              <a:defRPr/>
            </a:pPr>
            <a:r>
              <a:rPr lang="en-US" i="1" dirty="0" smtClean="0"/>
              <a:t>“The </a:t>
            </a:r>
            <a:r>
              <a:rPr lang="en-US" i="1" dirty="0"/>
              <a:t>institution assesses the health and safety risks (e.g., excessive pressure and work load, driving without helmets) that employees face on the job and provides to employees, free of charge, the training and equipment necessary to mitigate those risks</a:t>
            </a:r>
            <a:r>
              <a:rPr lang="en-US" i="1" dirty="0" smtClean="0"/>
              <a:t>.”</a:t>
            </a:r>
          </a:p>
          <a:p>
            <a:pPr algn="r">
              <a:buFontTx/>
              <a:buNone/>
              <a:defRPr/>
            </a:pPr>
            <a:r>
              <a:rPr lang="en-US" i="1" dirty="0" smtClean="0"/>
              <a:t>“The institution </a:t>
            </a:r>
            <a:r>
              <a:rPr lang="en-US" i="1" dirty="0"/>
              <a:t>documents, reports, and investigates all occupational accidents, injuries or </a:t>
            </a:r>
            <a:r>
              <a:rPr lang="en-US" i="1" dirty="0" smtClean="0"/>
              <a:t>diseases.”</a:t>
            </a:r>
          </a:p>
          <a:p>
            <a:pPr>
              <a:buFontTx/>
              <a:buNone/>
              <a:defRPr/>
            </a:pPr>
            <a:endParaRPr lang="en-US" dirty="0"/>
          </a:p>
          <a:p>
            <a:pPr marL="457200" indent="-457200">
              <a:buFont typeface="+mj-lt"/>
              <a:buAutoNum type="arabicPeriod"/>
              <a:defRPr/>
            </a:pPr>
            <a:r>
              <a:rPr lang="en-US" dirty="0" smtClean="0"/>
              <a:t>How does MFI assess health and safety risks? Is a joint management-worker safety committee in place to investigate and review accidents?</a:t>
            </a:r>
          </a:p>
          <a:p>
            <a:pPr marL="457200" indent="-457200">
              <a:buFont typeface="+mj-lt"/>
              <a:buAutoNum type="arabicPeriod"/>
              <a:defRPr/>
            </a:pPr>
            <a:r>
              <a:rPr lang="en-US" dirty="0" smtClean="0"/>
              <a:t>What equipment is provided free of charge, which equipment does the employee have to cost share? </a:t>
            </a:r>
          </a:p>
          <a:p>
            <a:pPr marL="457200" indent="-457200">
              <a:buFont typeface="+mj-lt"/>
              <a:buAutoNum type="arabicPeriod"/>
              <a:defRPr/>
            </a:pPr>
            <a:r>
              <a:rPr lang="en-US" dirty="0" smtClean="0"/>
              <a:t>How many work days were lost last year due to occupational accidents?</a:t>
            </a:r>
          </a:p>
        </p:txBody>
      </p:sp>
      <p:pic>
        <p:nvPicPr>
          <p:cNvPr id="7171" name="Picture 4" descr="inside2"/>
          <p:cNvPicPr>
            <a:picLocks noChangeAspect="1" noChangeArrowheads="1"/>
          </p:cNvPicPr>
          <p:nvPr/>
        </p:nvPicPr>
        <p:blipFill>
          <a:blip r:embed="rId3" cstate="print"/>
          <a:srcRect/>
          <a:stretch>
            <a:fillRect/>
          </a:stretch>
        </p:blipFill>
        <p:spPr bwMode="auto">
          <a:xfrm>
            <a:off x="8134350" y="0"/>
            <a:ext cx="1009650" cy="6858000"/>
          </a:xfrm>
          <a:prstGeom prst="rect">
            <a:avLst/>
          </a:prstGeom>
          <a:noFill/>
          <a:ln w="9525">
            <a:noFill/>
            <a:miter lim="800000"/>
            <a:headEnd/>
            <a:tailEnd/>
          </a:ln>
        </p:spPr>
      </p:pic>
      <p:pic>
        <p:nvPicPr>
          <p:cNvPr id="7172" name="Picture 5" descr="inside2"/>
          <p:cNvPicPr>
            <a:picLocks noChangeAspect="1" noChangeArrowheads="1"/>
          </p:cNvPicPr>
          <p:nvPr/>
        </p:nvPicPr>
        <p:blipFill>
          <a:blip r:embed="rId3" cstate="print"/>
          <a:srcRect/>
          <a:stretch>
            <a:fillRect/>
          </a:stretch>
        </p:blipFill>
        <p:spPr bwMode="auto">
          <a:xfrm>
            <a:off x="8121650" y="0"/>
            <a:ext cx="1022350" cy="6858000"/>
          </a:xfrm>
          <a:prstGeom prst="rect">
            <a:avLst/>
          </a:prstGeom>
          <a:noFill/>
          <a:ln w="9525">
            <a:noFill/>
            <a:miter lim="800000"/>
            <a:headEnd/>
            <a:tailEnd/>
          </a:ln>
        </p:spPr>
      </p:pic>
      <p:sp>
        <p:nvSpPr>
          <p:cNvPr id="7" name="Rectangle 2"/>
          <p:cNvSpPr txBox="1">
            <a:spLocks noChangeArrowheads="1"/>
          </p:cNvSpPr>
          <p:nvPr/>
        </p:nvSpPr>
        <p:spPr bwMode="auto">
          <a:xfrm>
            <a:off x="304800" y="533400"/>
            <a:ext cx="7767638" cy="838200"/>
          </a:xfrm>
          <a:prstGeom prst="rect">
            <a:avLst/>
          </a:prstGeom>
          <a:noFill/>
          <a:ln w="9525">
            <a:noFill/>
            <a:miter lim="800000"/>
            <a:headEnd/>
            <a:tailEnd/>
          </a:ln>
        </p:spPr>
        <p:txBody>
          <a:bodyPr anchor="ctr"/>
          <a:lstStyle/>
          <a:p>
            <a:pPr algn="ctr" eaLnBrk="0" hangingPunct="0">
              <a:defRPr/>
            </a:pPr>
            <a:r>
              <a:rPr lang="en-GB" sz="3400" b="1" kern="0" dirty="0">
                <a:solidFill>
                  <a:srgbClr val="931763"/>
                </a:solidFill>
                <a:latin typeface="+mj-lt"/>
                <a:ea typeface="+mj-ea"/>
                <a:cs typeface="+mj-cs"/>
              </a:rPr>
              <a:t>Standard 5a.5 and 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304800" y="533400"/>
            <a:ext cx="7767638" cy="838200"/>
          </a:xfrm>
          <a:prstGeom prst="rect">
            <a:avLst/>
          </a:prstGeom>
          <a:noFill/>
          <a:ln w="9525">
            <a:noFill/>
            <a:miter lim="800000"/>
            <a:headEnd/>
            <a:tailEnd/>
          </a:ln>
        </p:spPr>
        <p:txBody>
          <a:bodyPr anchor="ctr"/>
          <a:lstStyle/>
          <a:p>
            <a:pPr algn="ctr" eaLnBrk="0" hangingPunct="0">
              <a:defRPr/>
            </a:pPr>
            <a:r>
              <a:rPr lang="en-GB" sz="3400" b="1" kern="0" dirty="0">
                <a:solidFill>
                  <a:srgbClr val="931763"/>
                </a:solidFill>
                <a:latin typeface="+mj-lt"/>
                <a:ea typeface="+mj-ea"/>
                <a:cs typeface="+mj-cs"/>
              </a:rPr>
              <a:t>Standard 5b.4</a:t>
            </a:r>
          </a:p>
        </p:txBody>
      </p:sp>
      <p:sp>
        <p:nvSpPr>
          <p:cNvPr id="5" name="Rectangle 3"/>
          <p:cNvSpPr txBox="1">
            <a:spLocks noChangeArrowheads="1"/>
          </p:cNvSpPr>
          <p:nvPr/>
        </p:nvSpPr>
        <p:spPr bwMode="auto">
          <a:xfrm>
            <a:off x="179388" y="1557338"/>
            <a:ext cx="7786687" cy="4714875"/>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a:lstStyle>
          <a:p>
            <a:pPr>
              <a:buFontTx/>
              <a:buNone/>
              <a:defRPr/>
            </a:pPr>
            <a:r>
              <a:rPr lang="en-US" i="1" kern="0" dirty="0"/>
              <a:t>“Employee rules include specific provisions on what is considered acceptable/ unacceptable behavior. Provisions describe reprimands and actions that can result in termination of employment. Employees are informed of penalties for non-compliance with ethics code/collections policies, violations are sanctioned, and sufficient monitoring of the practices (by operations department, internal audits) is carried out to provide education or sanctions as necessary</a:t>
            </a:r>
            <a:r>
              <a:rPr lang="en-US" i="1" kern="0" dirty="0" smtClean="0"/>
              <a:t>.”</a:t>
            </a:r>
          </a:p>
          <a:p>
            <a:pPr>
              <a:buFontTx/>
              <a:buNone/>
              <a:defRPr/>
            </a:pPr>
            <a:endParaRPr lang="en-US" kern="0" dirty="0" smtClean="0"/>
          </a:p>
          <a:p>
            <a:pPr marL="457200" indent="-457200">
              <a:buFont typeface="+mj-lt"/>
              <a:buAutoNum type="arabicPeriod"/>
              <a:defRPr/>
            </a:pPr>
            <a:r>
              <a:rPr lang="en-US" kern="0" dirty="0" smtClean="0"/>
              <a:t>Rules should be fair. How does MFI ensure that they are developed in consultation with employees?</a:t>
            </a:r>
          </a:p>
          <a:p>
            <a:pPr marL="457200" indent="-457200">
              <a:buFont typeface="+mj-lt"/>
              <a:buAutoNum type="arabicPeriod"/>
              <a:defRPr/>
            </a:pPr>
            <a:r>
              <a:rPr lang="en-US" kern="0" dirty="0" smtClean="0"/>
              <a:t>Rules should be applied consistently. How does MFI ensure periodic independent review of reprimands / punishments?</a:t>
            </a:r>
          </a:p>
          <a:p>
            <a:pPr marL="457200" indent="-457200">
              <a:buFont typeface="+mj-lt"/>
              <a:buAutoNum type="arabicPeriod"/>
              <a:defRPr/>
            </a:pPr>
            <a:r>
              <a:rPr lang="en-US" kern="0" dirty="0" smtClean="0"/>
              <a:t>Procedures should be fair. How does MFI ensure that burden of proof is on management? Can employee appeal to independent decision maker?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388" y="1557338"/>
            <a:ext cx="7786687" cy="4714875"/>
          </a:xfrm>
        </p:spPr>
        <p:txBody>
          <a:bodyPr/>
          <a:lstStyle/>
          <a:p>
            <a:pPr>
              <a:buFontTx/>
              <a:buNone/>
            </a:pPr>
            <a:endParaRPr lang="en-US" smtClean="0"/>
          </a:p>
          <a:p>
            <a:pPr>
              <a:buFontTx/>
              <a:buNone/>
            </a:pPr>
            <a:endParaRPr lang="en-US" smtClean="0"/>
          </a:p>
          <a:p>
            <a:pPr>
              <a:buFontTx/>
              <a:buNone/>
            </a:pPr>
            <a:endParaRPr lang="en-US" smtClean="0"/>
          </a:p>
          <a:p>
            <a:pPr algn="ctr">
              <a:buFontTx/>
              <a:buNone/>
            </a:pPr>
            <a:r>
              <a:rPr lang="en-US" smtClean="0"/>
              <a:t>Compliance with standards concerning Treating Staff Responsibly is no rocket science – the main ingredient is…</a:t>
            </a:r>
          </a:p>
          <a:p>
            <a:pPr algn="ctr">
              <a:buFontTx/>
              <a:buNone/>
            </a:pPr>
            <a:endParaRPr lang="en-US" smtClean="0"/>
          </a:p>
          <a:p>
            <a:pPr algn="ctr">
              <a:buFontTx/>
              <a:buNone/>
            </a:pPr>
            <a:r>
              <a:rPr lang="en-US" smtClean="0"/>
              <a:t> </a:t>
            </a:r>
            <a:r>
              <a:rPr lang="en-US" b="1" smtClean="0"/>
              <a:t>dialogue</a:t>
            </a:r>
            <a:r>
              <a:rPr lang="en-US" smtClean="0"/>
              <a:t> </a:t>
            </a:r>
          </a:p>
          <a:p>
            <a:pPr algn="ctr">
              <a:buFontTx/>
              <a:buNone/>
            </a:pPr>
            <a:endParaRPr lang="en-US" smtClean="0"/>
          </a:p>
          <a:p>
            <a:pPr algn="ctr">
              <a:buFontTx/>
              <a:buNone/>
            </a:pPr>
            <a:r>
              <a:rPr lang="en-US" smtClean="0"/>
              <a:t>between management and staff.</a:t>
            </a:r>
          </a:p>
        </p:txBody>
      </p:sp>
      <p:pic>
        <p:nvPicPr>
          <p:cNvPr id="9219" name="Picture 4" descr="inside2"/>
          <p:cNvPicPr>
            <a:picLocks noChangeAspect="1" noChangeArrowheads="1"/>
          </p:cNvPicPr>
          <p:nvPr/>
        </p:nvPicPr>
        <p:blipFill>
          <a:blip r:embed="rId3" cstate="print"/>
          <a:srcRect/>
          <a:stretch>
            <a:fillRect/>
          </a:stretch>
        </p:blipFill>
        <p:spPr bwMode="auto">
          <a:xfrm>
            <a:off x="8134350" y="0"/>
            <a:ext cx="1009650" cy="6858000"/>
          </a:xfrm>
          <a:prstGeom prst="rect">
            <a:avLst/>
          </a:prstGeom>
          <a:noFill/>
          <a:ln w="9525">
            <a:noFill/>
            <a:miter lim="800000"/>
            <a:headEnd/>
            <a:tailEnd/>
          </a:ln>
        </p:spPr>
      </p:pic>
      <p:pic>
        <p:nvPicPr>
          <p:cNvPr id="9220" name="Picture 5" descr="inside2"/>
          <p:cNvPicPr>
            <a:picLocks noChangeAspect="1" noChangeArrowheads="1"/>
          </p:cNvPicPr>
          <p:nvPr/>
        </p:nvPicPr>
        <p:blipFill>
          <a:blip r:embed="rId3" cstate="print"/>
          <a:srcRect/>
          <a:stretch>
            <a:fillRect/>
          </a:stretch>
        </p:blipFill>
        <p:spPr bwMode="auto">
          <a:xfrm>
            <a:off x="8121650" y="0"/>
            <a:ext cx="1022350" cy="6858000"/>
          </a:xfrm>
          <a:prstGeom prst="rect">
            <a:avLst/>
          </a:prstGeom>
          <a:noFill/>
          <a:ln w="9525">
            <a:noFill/>
            <a:miter lim="800000"/>
            <a:headEnd/>
            <a:tailEnd/>
          </a:ln>
        </p:spPr>
      </p:pic>
      <p:sp>
        <p:nvSpPr>
          <p:cNvPr id="7" name="Rectangle 2"/>
          <p:cNvSpPr txBox="1">
            <a:spLocks noChangeArrowheads="1"/>
          </p:cNvSpPr>
          <p:nvPr/>
        </p:nvSpPr>
        <p:spPr bwMode="auto">
          <a:xfrm>
            <a:off x="250825" y="533400"/>
            <a:ext cx="7767638" cy="838200"/>
          </a:xfrm>
          <a:prstGeom prst="rect">
            <a:avLst/>
          </a:prstGeom>
          <a:noFill/>
          <a:ln w="9525">
            <a:noFill/>
            <a:miter lim="800000"/>
            <a:headEnd/>
            <a:tailEnd/>
          </a:ln>
        </p:spPr>
        <p:txBody>
          <a:bodyPr anchor="ctr"/>
          <a:lstStyle/>
          <a:p>
            <a:pPr algn="ctr" eaLnBrk="0" hangingPunct="0">
              <a:defRPr/>
            </a:pPr>
            <a:endParaRPr lang="en-GB" sz="3400" b="1" kern="0" dirty="0">
              <a:solidFill>
                <a:srgbClr val="931763"/>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3059</TotalTime>
  <Words>857</Words>
  <Application>Microsoft Office PowerPoint</Application>
  <PresentationFormat>Pokaz na ekranie (4:3)</PresentationFormat>
  <Paragraphs>74</Paragraphs>
  <Slides>7</Slides>
  <Notes>7</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Nouvelle présentation</vt:lpstr>
      <vt:lpstr>USSPM: Treating Staff Responsibly Initial input from the  International Labour  Organisation</vt:lpstr>
      <vt:lpstr>Why is ILO engaging in the USSPM?</vt:lpstr>
      <vt:lpstr>Why would an MFI engage in improving responsibility towards staff?</vt:lpstr>
      <vt:lpstr>Standard 5a.1</vt:lpstr>
      <vt:lpstr>Slajd 5</vt:lpstr>
      <vt:lpstr>Slajd 6</vt:lpstr>
      <vt:lpstr>Slajd 7</vt:lpstr>
    </vt:vector>
  </TitlesOfParts>
  <Company>Frederic Bescond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Frederic Bescond</dc:creator>
  <cp:lastModifiedBy>MY</cp:lastModifiedBy>
  <cp:revision>212</cp:revision>
  <dcterms:created xsi:type="dcterms:W3CDTF">2009-12-15T20:26:21Z</dcterms:created>
  <dcterms:modified xsi:type="dcterms:W3CDTF">2016-04-28T12:30:16Z</dcterms:modified>
</cp:coreProperties>
</file>