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3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60" r:id="rId26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E5F3F7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71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 lang="es-EC"/>
              <a:pPr/>
              <a:t>08/06/2013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91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6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76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16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48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1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131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47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42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839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01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88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10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115B-A2AD-4E3D-91D5-B6E9B75BC443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24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115B-A2AD-4E3D-91D5-B6E9B75BC44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93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98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02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89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0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35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1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s-EC"/>
              <a:pPr/>
              <a:t>08/06/2013</a:t>
            </a:fld>
            <a:endParaRPr kumimoji="0"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Proyectos\logosForolacfr\logo_tarj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2520950" cy="766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E555-CE7A-4946-9EEF-D7F2F0E1D460}" type="datetimeFigureOut">
              <a:rPr lang="es-PE"/>
              <a:pPr>
                <a:defRPr/>
              </a:pPr>
              <a:t>08/06/2013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36A4-4804-48C0-BED9-8281DDA1B7E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</a:t>
            </a:r>
            <a:r>
              <a:rPr kumimoji="0" lang="es-ES" i="0" baseline="0"/>
              <a:t> para agregar </a:t>
            </a:r>
            <a:r>
              <a:rPr kumimoji="0" lang="es-ES" i="0"/>
              <a:t>una imagen a página completa</a:t>
            </a:r>
            <a:endParaRPr kumimoji="0" lang="es-ES" i="0" baseline="0"/>
          </a:p>
          <a:p>
            <a:pPr marL="0" marR="0" indent="0"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08/06/2013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 bwMode="auto">
          <a:xfrm>
            <a:off x="755650" y="2133600"/>
            <a:ext cx="8066088" cy="15128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entury" pitchFamily="18" charset="0"/>
              </a:rPr>
              <a:t>Microfinanzas</a:t>
            </a:r>
            <a:r>
              <a:rPr lang="es-E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entury" pitchFamily="18" charset="0"/>
              </a:rPr>
              <a:t>  con  resultados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sp>
        <p:nvSpPr>
          <p:cNvPr id="3" name="1 Título"/>
          <p:cNvSpPr>
            <a:spLocks/>
          </p:cNvSpPr>
          <p:nvPr/>
        </p:nvSpPr>
        <p:spPr bwMode="auto">
          <a:xfrm>
            <a:off x="457200" y="2590800"/>
            <a:ext cx="830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Century" pitchFamily="18" charset="0"/>
              </a:rPr>
              <a:t>Sellos de Desempeño Social en Genero, </a:t>
            </a:r>
          </a:p>
          <a:p>
            <a:pPr algn="ctr" eaLnBrk="0" hangingPunct="0">
              <a:defRPr/>
            </a:pPr>
            <a:r>
              <a:rPr lang="es-ES" sz="2800" b="1" dirty="0" smtClean="0">
                <a:solidFill>
                  <a:srgbClr val="FFC000"/>
                </a:solidFill>
                <a:latin typeface="Century" pitchFamily="18" charset="0"/>
              </a:rPr>
              <a:t>Pobreza y Desarrollo Rural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rcurius CT Std Medium" pitchFamily="50" charset="0"/>
              </a:rPr>
              <a:t/>
            </a:r>
            <a:b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rcurius CT Std Medium" pitchFamily="50" charset="0"/>
              </a:rPr>
            </a:b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rcurius CT Std Medium" pitchFamily="50" charset="0"/>
              </a:rPr>
              <a:t/>
            </a:r>
            <a:b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rcurius CT Std Medium" pitchFamily="50" charset="0"/>
              </a:rPr>
            </a:br>
            <a:r>
              <a:rPr lang="es-E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rcurius CT Std Medium" pitchFamily="50" charset="0"/>
              </a:rPr>
              <a:t/>
            </a:r>
            <a:br>
              <a:rPr lang="es-ES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rcurius CT Std Medium" pitchFamily="50" charset="0"/>
              </a:rPr>
            </a:br>
            <a:endParaRPr lang="es-ES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rcurius CT Std Medium" pitchFamily="50" charset="0"/>
            </a:endParaRPr>
          </a:p>
          <a:p>
            <a:pPr algn="r" eaLnBrk="0" hangingPunct="0">
              <a:defRPr/>
            </a:pPr>
            <a:r>
              <a:rPr lang="es-ES" sz="20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" pitchFamily="18" charset="0"/>
              </a:rPr>
              <a:t>Reunión </a:t>
            </a:r>
            <a:r>
              <a:rPr lang="es-E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" pitchFamily="18" charset="0"/>
              </a:rPr>
              <a:t>Social Performance </a:t>
            </a:r>
            <a:r>
              <a:rPr lang="es-E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" pitchFamily="18" charset="0"/>
              </a:rPr>
              <a:t>Task</a:t>
            </a:r>
            <a:r>
              <a:rPr lang="es-E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" pitchFamily="18" charset="0"/>
              </a:rPr>
              <a:t> </a:t>
            </a:r>
            <a:r>
              <a:rPr lang="es-E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" pitchFamily="18" charset="0"/>
              </a:rPr>
              <a:t>Force</a:t>
            </a:r>
            <a:endParaRPr lang="es-ES" sz="20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 algn="r" eaLnBrk="0" hangingPunct="0">
              <a:defRPr/>
            </a:pPr>
            <a:r>
              <a:rPr lang="es-E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" pitchFamily="18" charset="0"/>
              </a:rPr>
              <a:t>Panamá, 2013</a:t>
            </a:r>
            <a:endParaRPr lang="es-ES" sz="2000" b="1" dirty="0">
              <a:solidFill>
                <a:schemeClr val="accent5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Picture 2" descr="C:\Users\FOROLACFR\Desktop\Hiv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91200"/>
            <a:ext cx="1000621" cy="5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051269" cy="16002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" pitchFamily="18" charset="0"/>
              </a:rPr>
              <a:t>Pobreza    Desarrollo    Equidad        			   Rural                de 							    genero     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827584" y="1052736"/>
            <a:ext cx="7772400" cy="838200"/>
          </a:xfrm>
        </p:spPr>
        <p:txBody>
          <a:bodyPr>
            <a:normAutofit/>
          </a:bodyPr>
          <a:lstStyle>
            <a:extLst/>
          </a:lstStyle>
          <a:p>
            <a:pPr marL="0" indent="0"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Sellos de Desempeño Social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11" name="10 Marcador de posición de imagen" descr="genero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4241" b="14241"/>
          <a:stretch>
            <a:fillRect/>
          </a:stretch>
        </p:blipFill>
        <p:spPr>
          <a:xfrm>
            <a:off x="6019800" y="2057400"/>
            <a:ext cx="2286000" cy="2286000"/>
          </a:xfrm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tretch>
            <a:fillRect/>
          </a:stretch>
        </p:blipFill>
        <p:spPr>
          <a:xfrm>
            <a:off x="3474604" y="2057400"/>
            <a:ext cx="2286000" cy="2286000"/>
          </a:xfrm>
        </p:spPr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762000" y="205740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883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838200"/>
            <a:ext cx="74824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Avances</a:t>
            </a:r>
          </a:p>
          <a:p>
            <a:pPr algn="ctr"/>
            <a:endParaRPr lang="es-ES" sz="28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2400" dirty="0" smtClean="0">
                <a:latin typeface="Century" pitchFamily="18" charset="0"/>
              </a:rPr>
              <a:t>Para cada sello:</a:t>
            </a:r>
            <a:endParaRPr lang="es-ES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entury" pitchFamily="18" charset="0"/>
            </a:endParaRPr>
          </a:p>
          <a:p>
            <a:pPr marL="398463" indent="-398463" algn="just"/>
            <a:endParaRPr lang="es-ES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entury" pitchFamily="18" charset="0"/>
            </a:endParaRPr>
          </a:p>
          <a:p>
            <a:pPr marL="855663" lvl="1" indent="-398463" algn="just">
              <a:buFont typeface="Wingdings" pitchFamily="2" charset="2"/>
              <a:buChar char="ü"/>
            </a:pPr>
            <a:r>
              <a:rPr lang="es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" pitchFamily="18" charset="0"/>
              </a:rPr>
              <a:t>Estándares, indicadores, parámetros de evaluación y parámetros de valoración, validados por operadores</a:t>
            </a:r>
          </a:p>
          <a:p>
            <a:pPr marL="855663" lvl="1" indent="-398463" algn="just">
              <a:buFont typeface="Wingdings" pitchFamily="2" charset="2"/>
              <a:buChar char="ü"/>
            </a:pPr>
            <a:r>
              <a:rPr lang="es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" pitchFamily="18" charset="0"/>
              </a:rPr>
              <a:t>Reglamento de Normas Técnicas</a:t>
            </a:r>
          </a:p>
          <a:p>
            <a:pPr marL="855663" lvl="1" indent="-398463" algn="just">
              <a:buFont typeface="Wingdings" pitchFamily="2" charset="2"/>
              <a:buChar char="ü"/>
            </a:pPr>
            <a:r>
              <a:rPr lang="es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" pitchFamily="18" charset="0"/>
              </a:rPr>
              <a:t>Herramientas de auditoria de Normas</a:t>
            </a:r>
          </a:p>
          <a:p>
            <a:pPr marL="855663" lvl="1" indent="-398463" algn="just">
              <a:buFont typeface="Wingdings" pitchFamily="2" charset="2"/>
              <a:buChar char="ü"/>
            </a:pPr>
            <a:r>
              <a:rPr lang="es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" pitchFamily="18" charset="0"/>
              </a:rPr>
              <a:t>Instrumentos metodológicos para la certificación</a:t>
            </a:r>
          </a:p>
          <a:p>
            <a:pPr marL="398463" indent="-398463" algn="just"/>
            <a:endParaRPr lang="es-ES" sz="24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2400" dirty="0" smtClean="0">
                <a:latin typeface="Century" pitchFamily="18" charset="0"/>
              </a:rPr>
              <a:t>Propuesta de mecanismo institucional</a:t>
            </a:r>
            <a:endParaRPr lang="es-ES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entury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400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Century" pitchFamily="18" charset="0"/>
            </a:endParaRPr>
          </a:p>
          <a:p>
            <a:pPr algn="ctr"/>
            <a:endParaRPr lang="es-E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0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7781730" cy="990600"/>
          </a:xfrm>
        </p:spPr>
        <p:txBody>
          <a:bodyPr>
            <a:normAutofit/>
          </a:bodyPr>
          <a:lstStyle>
            <a:extLst/>
          </a:lstStyle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" pitchFamily="18" charset="0"/>
              </a:rPr>
              <a:t>Sello  de Desarrollo  Rural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827584" y="1052736"/>
            <a:ext cx="7772400" cy="838200"/>
          </a:xfrm>
        </p:spPr>
        <p:txBody>
          <a:bodyPr>
            <a:normAutofit/>
          </a:bodyPr>
          <a:lstStyle>
            <a:extLst/>
          </a:lstStyle>
          <a:p>
            <a:pPr marL="0" indent="0"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Uno de los modelos: 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9" name="j031397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3474604" y="2057400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3715299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21771"/>
            <a:ext cx="8752114" cy="1143000"/>
          </a:xfrm>
        </p:spPr>
        <p:txBody>
          <a:bodyPr>
            <a:normAutofit/>
          </a:bodyPr>
          <a:lstStyle/>
          <a:p>
            <a:pPr algn="l"/>
            <a:r>
              <a:rPr lang="es-PE" sz="2200" dirty="0" smtClean="0">
                <a:solidFill>
                  <a:schemeClr val="accent6"/>
                </a:solidFill>
              </a:rPr>
              <a:t>Modelo de intervención -Sello Desarrollo Rural</a:t>
            </a:r>
            <a:endParaRPr lang="es-PE" sz="2200" dirty="0">
              <a:solidFill>
                <a:schemeClr val="accent6"/>
              </a:solidFill>
            </a:endParaRPr>
          </a:p>
        </p:txBody>
      </p:sp>
      <p:pic>
        <p:nvPicPr>
          <p:cNvPr id="1093" name="Picture 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838201"/>
            <a:ext cx="9067800" cy="6034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00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Estándares de focalización</a:t>
            </a:r>
          </a:p>
          <a:p>
            <a:pPr algn="ctr"/>
            <a:endParaRPr lang="es-ES" sz="2800" dirty="0" smtClean="0">
              <a:latin typeface="Century" pitchFamily="18" charset="0"/>
            </a:endParaRPr>
          </a:p>
          <a:p>
            <a:pPr algn="just"/>
            <a:endParaRPr lang="es-ES" sz="2000" i="1" dirty="0" smtClean="0">
              <a:latin typeface="Century" pitchFamily="18" charset="0"/>
            </a:endParaRPr>
          </a:p>
          <a:p>
            <a:pPr algn="ctr"/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1068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748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  Estándares de satisfacción</a:t>
            </a:r>
          </a:p>
          <a:p>
            <a:pPr algn="ctr"/>
            <a:endParaRPr lang="es-ES" sz="2800" dirty="0" smtClean="0">
              <a:latin typeface="Century" pitchFamily="18" charset="0"/>
            </a:endParaRPr>
          </a:p>
          <a:p>
            <a:pPr algn="just"/>
            <a:endParaRPr lang="es-ES" sz="2000" i="1" dirty="0" smtClean="0">
              <a:latin typeface="Century" pitchFamily="18" charset="0"/>
            </a:endParaRPr>
          </a:p>
          <a:p>
            <a:pPr algn="ctr"/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1514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748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600" dirty="0" smtClean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Estándares Desarrollo de clientes</a:t>
            </a:r>
          </a:p>
          <a:p>
            <a:pPr algn="ctr"/>
            <a:endParaRPr lang="es-ES" sz="2800" dirty="0" smtClean="0">
              <a:latin typeface="Century" pitchFamily="18" charset="0"/>
            </a:endParaRPr>
          </a:p>
          <a:p>
            <a:pPr algn="just"/>
            <a:endParaRPr lang="es-ES" sz="2000" i="1" dirty="0" smtClean="0">
              <a:latin typeface="Century" pitchFamily="18" charset="0"/>
            </a:endParaRPr>
          </a:p>
          <a:p>
            <a:pPr algn="ctr"/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3999" cy="5208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7241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8200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539552" y="228600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</a:rPr>
              <a:t>Parámetros</a:t>
            </a:r>
            <a:r>
              <a:rPr lang="en-US" sz="2800" b="1" dirty="0" smtClean="0">
                <a:solidFill>
                  <a:schemeClr val="accent6"/>
                </a:solidFill>
              </a:rPr>
              <a:t> de </a:t>
            </a:r>
            <a:r>
              <a:rPr lang="en-US" sz="2800" b="1" dirty="0" err="1" smtClean="0">
                <a:solidFill>
                  <a:schemeClr val="accent6"/>
                </a:solidFill>
              </a:rPr>
              <a:t>valoración</a:t>
            </a:r>
            <a:r>
              <a:rPr lang="en-US" sz="2800" b="1" dirty="0" smtClean="0">
                <a:solidFill>
                  <a:schemeClr val="accent6"/>
                </a:solidFill>
              </a:rPr>
              <a:t>- </a:t>
            </a:r>
            <a:r>
              <a:rPr lang="en-US" sz="2800" b="1" dirty="0" err="1" smtClean="0">
                <a:solidFill>
                  <a:schemeClr val="accent6"/>
                </a:solidFill>
              </a:rPr>
              <a:t>Sello</a:t>
            </a:r>
            <a:r>
              <a:rPr lang="en-US" sz="2800" b="1" dirty="0" smtClean="0">
                <a:solidFill>
                  <a:schemeClr val="accent6"/>
                </a:solidFill>
              </a:rPr>
              <a:t> de DR</a:t>
            </a:r>
          </a:p>
        </p:txBody>
      </p:sp>
    </p:spTree>
    <p:extLst>
      <p:ext uri="{BB962C8B-B14F-4D97-AF65-F5344CB8AC3E}">
        <p14:creationId xmlns:p14="http://schemas.microsoft.com/office/powerpoint/2010/main" val="3741834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228600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</a:rPr>
              <a:t>Herramienta</a:t>
            </a:r>
            <a:r>
              <a:rPr lang="en-US" sz="2800" b="1" dirty="0" smtClean="0">
                <a:solidFill>
                  <a:schemeClr val="accent6"/>
                </a:solidFill>
              </a:rPr>
              <a:t> de auditoria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6712"/>
            <a:ext cx="8763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779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35896" y="2564904"/>
            <a:ext cx="5105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Retos y </a:t>
            </a:r>
          </a:p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perspectivas</a:t>
            </a:r>
          </a:p>
          <a:p>
            <a:pPr algn="ctr"/>
            <a:endParaRPr lang="es-ES" sz="2800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endParaRPr lang="es-ES" sz="2800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endParaRPr lang="es-ES" sz="2800" dirty="0" smtClean="0">
              <a:solidFill>
                <a:srgbClr val="00B050"/>
              </a:solidFill>
            </a:endParaRPr>
          </a:p>
        </p:txBody>
      </p:sp>
      <p:pic>
        <p:nvPicPr>
          <p:cNvPr id="4" name="j031397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295400"/>
            <a:ext cx="3305944" cy="4953000"/>
          </a:xfrm>
          <a:prstGeom prst="rect">
            <a:avLst/>
          </a:prstGeom>
        </p:spPr>
      </p:pic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657600" y="3505200"/>
            <a:ext cx="4876800" cy="3352800"/>
          </a:xfrm>
        </p:spPr>
        <p:txBody>
          <a:bodyPr/>
          <a:lstStyle/>
          <a:p>
            <a:pPr algn="just"/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El FOROLACFR, organización regional que aglutina </a:t>
            </a: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24  redes nacionales e instituciones financieras y de desarrollo, que trabajan para crear </a:t>
            </a:r>
            <a:r>
              <a:rPr lang="es-ES" sz="2000" b="1" i="1" dirty="0" smtClean="0">
                <a:solidFill>
                  <a:srgbClr val="002060"/>
                </a:solidFill>
                <a:latin typeface="Century" pitchFamily="18" charset="0"/>
              </a:rPr>
              <a:t>sistemas y servicios financieros </a:t>
            </a:r>
            <a:r>
              <a:rPr lang="es-ES" sz="2000" b="1" i="1" dirty="0" smtClean="0">
                <a:solidFill>
                  <a:srgbClr val="002060"/>
                </a:solidFill>
                <a:latin typeface="Century" pitchFamily="18" charset="0"/>
              </a:rPr>
              <a:t>incluyentes</a:t>
            </a:r>
            <a:endParaRPr lang="es-ES" sz="2000" dirty="0">
              <a:solidFill>
                <a:srgbClr val="002060"/>
              </a:solidFill>
              <a:latin typeface="Century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15 </a:t>
            </a: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países e involucran a más de  600 instituciones </a:t>
            </a: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financieras con </a:t>
            </a: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5 millones de clientes.</a:t>
            </a:r>
          </a:p>
          <a:p>
            <a:pPr algn="just"/>
            <a:endParaRPr lang="en-US" sz="2000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just"/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Desde el 2005, </a:t>
            </a: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trabaja  </a:t>
            </a:r>
            <a:r>
              <a:rPr lang="es-ES" sz="2000" dirty="0" smtClean="0">
                <a:solidFill>
                  <a:srgbClr val="002060"/>
                </a:solidFill>
                <a:latin typeface="Century" pitchFamily="18" charset="0"/>
              </a:rPr>
              <a:t>fuertemente en la promoción del desempeño social en LAC.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438400" cy="3276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14400" y="838200"/>
            <a:ext cx="7315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Retos</a:t>
            </a:r>
          </a:p>
          <a:p>
            <a:pPr algn="ctr"/>
            <a:endParaRPr lang="es-ES" sz="2800" dirty="0" smtClean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  <a:p>
            <a:pPr marL="398463" indent="-398463" algn="just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A nivel del FOROLACFR</a:t>
            </a:r>
          </a:p>
          <a:p>
            <a:pPr marL="398463" indent="-398463" algn="just"/>
            <a:endParaRPr lang="es-ES" sz="24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2400" dirty="0" smtClean="0">
                <a:latin typeface="Century" pitchFamily="18" charset="0"/>
              </a:rPr>
              <a:t>Definición del mecanismo institucional (propuesta  a ser evaluada por niveles estratégicos)</a:t>
            </a:r>
          </a:p>
          <a:p>
            <a:pPr marL="398463" indent="-398463" algn="just"/>
            <a:endParaRPr lang="es-ES" sz="24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2400" dirty="0" smtClean="0">
                <a:latin typeface="Century" pitchFamily="18" charset="0"/>
              </a:rPr>
              <a:t>Establecimiento de plataformas autónomas que acompañen a las instituciones en el proceso de certificación.</a:t>
            </a:r>
          </a:p>
          <a:p>
            <a:pPr marL="398463" indent="-398463" algn="just">
              <a:buFont typeface="Arial" pitchFamily="34" charset="0"/>
              <a:buChar char="•"/>
            </a:pPr>
            <a:endParaRPr lang="es-ES" sz="2000" dirty="0" smtClean="0"/>
          </a:p>
          <a:p>
            <a:pPr marL="398463" indent="-398463" algn="just">
              <a:buFont typeface="Arial" pitchFamily="34" charset="0"/>
              <a:buChar char="•"/>
            </a:pPr>
            <a:endParaRPr lang="es-E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ES" sz="20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59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838200"/>
            <a:ext cx="7696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</a:rPr>
              <a:t>Retos</a:t>
            </a:r>
          </a:p>
          <a:p>
            <a:pPr algn="ctr"/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98463" indent="-398463" algn="just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A nivel de redes nacionales</a:t>
            </a:r>
          </a:p>
          <a:p>
            <a:pPr marL="398463" indent="-398463" algn="just"/>
            <a:endParaRPr lang="es-ES" sz="24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2400" dirty="0" smtClean="0">
                <a:latin typeface="Century" pitchFamily="18" charset="0"/>
              </a:rPr>
              <a:t>Contextualización de la normativa</a:t>
            </a:r>
          </a:p>
          <a:p>
            <a:pPr marL="398463" indent="-398463" algn="just">
              <a:buFont typeface="Arial" pitchFamily="34" charset="0"/>
              <a:buChar char="•"/>
            </a:pPr>
            <a:endParaRPr lang="es-ES" sz="24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2400" dirty="0" smtClean="0">
                <a:latin typeface="Century" pitchFamily="18" charset="0"/>
              </a:rPr>
              <a:t>Fortalecimiento de capacidades y construcción de instrumentos para gestionar información sectorial</a:t>
            </a:r>
          </a:p>
          <a:p>
            <a:pPr marL="398463" indent="-398463" algn="just">
              <a:buFont typeface="Arial" pitchFamily="34" charset="0"/>
              <a:buChar char="•"/>
            </a:pPr>
            <a:endParaRPr lang="es-ES" sz="24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2400" dirty="0" smtClean="0">
                <a:latin typeface="Century" pitchFamily="18" charset="0"/>
              </a:rPr>
              <a:t>Incidencia política para lograr el reconocimiento de los estándares</a:t>
            </a:r>
          </a:p>
          <a:p>
            <a:pPr marL="398463" indent="-398463" algn="just">
              <a:buFont typeface="Arial" pitchFamily="34" charset="0"/>
              <a:buChar char="•"/>
            </a:pPr>
            <a:endParaRPr lang="es-ES" sz="2000" dirty="0" smtClean="0"/>
          </a:p>
          <a:p>
            <a:pPr algn="just"/>
            <a:endParaRPr lang="es-ES" sz="20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37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838200"/>
            <a:ext cx="769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Retos</a:t>
            </a:r>
          </a:p>
          <a:p>
            <a:pPr algn="ctr"/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s-E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98463" indent="-398463" algn="just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A nivel de las instituciones</a:t>
            </a:r>
          </a:p>
          <a:p>
            <a:pPr marL="398463" indent="-398463" algn="just"/>
            <a:endParaRPr lang="es-ES" sz="3200" dirty="0" smtClean="0">
              <a:latin typeface="Century" pitchFamily="18" charset="0"/>
            </a:endParaRPr>
          </a:p>
          <a:p>
            <a:pPr marL="398463" indent="-398463" algn="just">
              <a:buFont typeface="Arial" pitchFamily="34" charset="0"/>
              <a:buChar char="•"/>
            </a:pPr>
            <a:r>
              <a:rPr lang="es-ES" sz="3200" dirty="0" smtClean="0">
                <a:latin typeface="Century" pitchFamily="18" charset="0"/>
              </a:rPr>
              <a:t>Gestión por resultados como mayor desafío para las instituciones que se incorporen a la certificación</a:t>
            </a:r>
          </a:p>
          <a:p>
            <a:pPr algn="just"/>
            <a:endParaRPr lang="es-ES" sz="3200" i="1" dirty="0" smtClean="0"/>
          </a:p>
          <a:p>
            <a:pPr algn="ctr"/>
            <a:endParaRPr lang="es-E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94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838200"/>
            <a:ext cx="7482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600" dirty="0" smtClean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Los próximos pasos</a:t>
            </a:r>
          </a:p>
          <a:p>
            <a:pPr algn="ctr"/>
            <a:endParaRPr lang="es-ES" sz="2800" dirty="0" smtClean="0">
              <a:latin typeface="Century" pitchFamily="18" charset="0"/>
            </a:endParaRPr>
          </a:p>
          <a:p>
            <a:pPr marL="457200" indent="-457200" algn="just">
              <a:buClr>
                <a:srgbClr val="00B050"/>
              </a:buClr>
              <a:buAutoNum type="arabicParenBoth"/>
            </a:pPr>
            <a:r>
              <a:rPr lang="es-ES" sz="2000" dirty="0" smtClean="0">
                <a:latin typeface="Century" pitchFamily="18" charset="0"/>
              </a:rPr>
              <a:t>Socialización de avances en los 3 Sellos a redes nacionales</a:t>
            </a:r>
          </a:p>
          <a:p>
            <a:pPr marL="457200" indent="-457200" algn="just">
              <a:buClr>
                <a:srgbClr val="00B050"/>
              </a:buClr>
              <a:buAutoNum type="arabicParenBoth"/>
            </a:pPr>
            <a:endParaRPr lang="es-ES" sz="2000" dirty="0" smtClean="0">
              <a:latin typeface="Century" pitchFamily="18" charset="0"/>
            </a:endParaRPr>
          </a:p>
          <a:p>
            <a:pPr marL="457200" indent="-457200" algn="just">
              <a:buClr>
                <a:srgbClr val="00B050"/>
              </a:buClr>
              <a:buAutoNum type="arabicParenBoth"/>
            </a:pPr>
            <a:r>
              <a:rPr lang="es-ES" sz="2000" dirty="0" smtClean="0">
                <a:latin typeface="Century" pitchFamily="18" charset="0"/>
              </a:rPr>
              <a:t>Masificación en aplicación de auditorías en los Sellos</a:t>
            </a:r>
          </a:p>
          <a:p>
            <a:pPr marL="457200" indent="-457200" algn="just">
              <a:buClr>
                <a:srgbClr val="00B050"/>
              </a:buClr>
              <a:buAutoNum type="arabicParenBoth"/>
            </a:pPr>
            <a:endParaRPr lang="es-ES" sz="2000" dirty="0" smtClean="0">
              <a:latin typeface="Century" pitchFamily="18" charset="0"/>
            </a:endParaRPr>
          </a:p>
          <a:p>
            <a:pPr marL="457200" indent="-457200" algn="just">
              <a:buClr>
                <a:srgbClr val="00B050"/>
              </a:buClr>
              <a:buAutoNum type="arabicParenBoth"/>
            </a:pPr>
            <a:r>
              <a:rPr lang="es-ES" sz="2000" dirty="0" smtClean="0">
                <a:latin typeface="Century" pitchFamily="18" charset="0"/>
              </a:rPr>
              <a:t>Programa de Capacitación (virtual) en gestión de resultados</a:t>
            </a:r>
          </a:p>
          <a:p>
            <a:pPr marL="457200" indent="-457200" algn="just">
              <a:buClr>
                <a:srgbClr val="00B050"/>
              </a:buClr>
              <a:buAutoNum type="arabicParenBoth"/>
            </a:pPr>
            <a:endParaRPr lang="es-ES" sz="2000" dirty="0" smtClean="0">
              <a:latin typeface="Century" pitchFamily="18" charset="0"/>
            </a:endParaRPr>
          </a:p>
          <a:p>
            <a:pPr marL="457200" indent="-457200" algn="just">
              <a:buClr>
                <a:srgbClr val="00B050"/>
              </a:buClr>
              <a:buAutoNum type="arabicParenBoth"/>
            </a:pPr>
            <a:r>
              <a:rPr lang="es-ES" sz="2000" dirty="0" smtClean="0">
                <a:latin typeface="Century" pitchFamily="18" charset="0"/>
              </a:rPr>
              <a:t>Pilotos de implementación en instituciones (acompañamiento en la implementación de estándares)</a:t>
            </a:r>
          </a:p>
          <a:p>
            <a:pPr algn="just">
              <a:buFont typeface="Arial" pitchFamily="34" charset="0"/>
              <a:buChar char="•"/>
            </a:pPr>
            <a:endParaRPr lang="es-ES" sz="2000" i="1" dirty="0" smtClean="0">
              <a:latin typeface="Century" pitchFamily="18" charset="0"/>
            </a:endParaRPr>
          </a:p>
          <a:p>
            <a:pPr algn="ctr"/>
            <a:endParaRPr lang="es-ES" sz="2000" dirty="0" smtClean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22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838200"/>
            <a:ext cx="7696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s-E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98463" indent="-398463" algn="just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Gracias…</a:t>
            </a:r>
          </a:p>
          <a:p>
            <a:pPr marL="398463" indent="-398463" algn="just"/>
            <a:endParaRPr lang="es-ES" sz="3200" dirty="0" smtClean="0"/>
          </a:p>
          <a:p>
            <a:r>
              <a:rPr lang="es-ES" sz="3200" i="1" dirty="0" smtClean="0"/>
              <a:t>Mayor información: cespedes@forolacfr.org</a:t>
            </a:r>
          </a:p>
          <a:p>
            <a:pPr algn="ctr"/>
            <a:endParaRPr lang="es-E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38200"/>
            <a:ext cx="2684512" cy="26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62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73914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9263" indent="-449263" algn="just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49263" indent="-449263" algn="just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449263" indent="-449263" algn="just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200" y="2133600"/>
            <a:ext cx="7885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Gracias….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1485900" y="5181600"/>
            <a:ext cx="6096000" cy="2057400"/>
          </a:xfrm>
        </p:spPr>
        <p:txBody>
          <a:bodyPr/>
          <a:lstStyle>
            <a:extLst/>
          </a:lstStyle>
          <a:p>
            <a:pPr marL="176213" indent="-176213">
              <a:buFont typeface="Arial" pitchFamily="34" charset="0"/>
              <a:buChar char="•"/>
            </a:pPr>
            <a:endParaRPr lang="es-ES" dirty="0" smtClean="0"/>
          </a:p>
          <a:p>
            <a:pPr marL="176213" indent="-176213">
              <a:buFont typeface="Arial" pitchFamily="34" charset="0"/>
              <a:buChar char="•"/>
            </a:pPr>
            <a:endParaRPr lang="es-ES" dirty="0" smtClean="0"/>
          </a:p>
          <a:p>
            <a:pPr marL="176213" indent="-176213">
              <a:buFont typeface="Arial" pitchFamily="34" charset="0"/>
              <a:buChar char="•"/>
            </a:pPr>
            <a:endParaRPr lang="es-ES" dirty="0" smtClean="0"/>
          </a:p>
          <a:p>
            <a:pPr marL="176213" indent="-176213">
              <a:buFont typeface="Arial" pitchFamily="34" charset="0"/>
              <a:buChar char="•"/>
            </a:pPr>
            <a:endParaRPr lang="es-ES" dirty="0" smtClean="0"/>
          </a:p>
          <a:p>
            <a:pPr algn="ctr"/>
            <a:r>
              <a:rPr lang="es-ES" sz="2400" dirty="0" smtClean="0"/>
              <a:t>Pero… los cuestionamientos continúan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¿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Cómo evidenciar que mejoramos la vida de los clientes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endParaRPr lang="es-ES" sz="2000" dirty="0" smtClean="0"/>
          </a:p>
          <a:p>
            <a:pPr algn="ctr"/>
            <a:endParaRPr lang="es-ES" sz="2000" dirty="0" smtClean="0"/>
          </a:p>
          <a:p>
            <a:pPr algn="ctr"/>
            <a:endParaRPr lang="es-ES" sz="2000" dirty="0" smtClean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251520" y="0"/>
            <a:ext cx="8001000" cy="9906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lvl="0">
              <a:spcBef>
                <a:spcPct val="20000"/>
              </a:spcBef>
            </a:pPr>
            <a:r>
              <a:rPr lang="es-ES" sz="2800" kern="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Avances y tendencias en la gestión del DS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381000" y="2209800"/>
            <a:ext cx="8305800" cy="22860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000" kern="0" dirty="0" smtClean="0"/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kern="0" dirty="0" smtClean="0"/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i="1" kern="0" dirty="0" smtClean="0">
                <a:solidFill>
                  <a:srgbClr val="00B050"/>
                </a:solidFill>
                <a:latin typeface="Century" pitchFamily="18" charset="0"/>
              </a:rPr>
              <a:t>Mejora </a:t>
            </a:r>
            <a:r>
              <a:rPr lang="es-ES" sz="2400" i="1" kern="0" dirty="0" smtClean="0">
                <a:solidFill>
                  <a:srgbClr val="00B050"/>
                </a:solidFill>
                <a:latin typeface="Century" pitchFamily="18" charset="0"/>
              </a:rPr>
              <a:t>en </a:t>
            </a:r>
            <a:r>
              <a:rPr lang="es-ES" sz="2400" i="1" kern="0" dirty="0" smtClean="0">
                <a:solidFill>
                  <a:srgbClr val="00B050"/>
                </a:solidFill>
                <a:latin typeface="Century" pitchFamily="18" charset="0"/>
              </a:rPr>
              <a:t>gestión de  procesos…. Y beneficios para los clientes?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kern="0" dirty="0" smtClean="0"/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kern="0" dirty="0" smtClean="0"/>
              <a:t>M</a:t>
            </a:r>
            <a:r>
              <a:rPr lang="es-ES" sz="2400" kern="0" dirty="0" smtClean="0"/>
              <a:t>arco </a:t>
            </a:r>
            <a:r>
              <a:rPr lang="es-ES" sz="2400" kern="0" dirty="0" smtClean="0"/>
              <a:t>conceptual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kern="0" dirty="0" smtClean="0">
                <a:latin typeface="Century" pitchFamily="18" charset="0"/>
              </a:rPr>
              <a:t>Herramientas para alinear objetivos y mejorar procesos internos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kern="0" dirty="0" smtClean="0">
                <a:latin typeface="Century" pitchFamily="18" charset="0"/>
              </a:rPr>
              <a:t>Estándares </a:t>
            </a:r>
            <a:r>
              <a:rPr lang="es-ES" sz="2400" kern="0" dirty="0">
                <a:latin typeface="Century" pitchFamily="18" charset="0"/>
              </a:rPr>
              <a:t>U</a:t>
            </a:r>
            <a:r>
              <a:rPr lang="es-ES" sz="2400" kern="0" dirty="0" smtClean="0">
                <a:latin typeface="Century" pitchFamily="18" charset="0"/>
              </a:rPr>
              <a:t>niversales </a:t>
            </a:r>
            <a:r>
              <a:rPr lang="es-ES" sz="2400" kern="0" dirty="0" smtClean="0">
                <a:latin typeface="Century" pitchFamily="18" charset="0"/>
              </a:rPr>
              <a:t>para </a:t>
            </a:r>
            <a:r>
              <a:rPr lang="es-ES" sz="2400" kern="0" dirty="0" smtClean="0">
                <a:latin typeface="Century" pitchFamily="18" charset="0"/>
              </a:rPr>
              <a:t>evaluar </a:t>
            </a:r>
            <a:r>
              <a:rPr lang="es-ES" sz="2400" kern="0" dirty="0" smtClean="0">
                <a:latin typeface="Century" pitchFamily="18" charset="0"/>
              </a:rPr>
              <a:t>el </a:t>
            </a:r>
            <a:r>
              <a:rPr lang="es-ES" sz="2400" kern="0" dirty="0" smtClean="0">
                <a:latin typeface="Century" pitchFamily="18" charset="0"/>
              </a:rPr>
              <a:t>Desempeño </a:t>
            </a:r>
            <a:r>
              <a:rPr lang="es-ES" sz="2400" kern="0" dirty="0">
                <a:latin typeface="Century" pitchFamily="18" charset="0"/>
              </a:rPr>
              <a:t>S</a:t>
            </a:r>
            <a:r>
              <a:rPr lang="es-ES" sz="2400" kern="0" dirty="0" smtClean="0">
                <a:latin typeface="Century" pitchFamily="18" charset="0"/>
              </a:rPr>
              <a:t>ocial </a:t>
            </a:r>
            <a:r>
              <a:rPr lang="es-ES" sz="2400" kern="0" dirty="0" smtClean="0">
                <a:latin typeface="Century" pitchFamily="18" charset="0"/>
              </a:rPr>
              <a:t>(SPTF)</a:t>
            </a:r>
          </a:p>
        </p:txBody>
      </p:sp>
    </p:spTree>
    <p:extLst>
      <p:ext uri="{BB962C8B-B14F-4D97-AF65-F5344CB8AC3E}">
        <p14:creationId xmlns:p14="http://schemas.microsoft.com/office/powerpoint/2010/main" val="593650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381000" y="762000"/>
            <a:ext cx="6624736" cy="9906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lvl="0">
              <a:spcBef>
                <a:spcPct val="20000"/>
              </a:spcBef>
            </a:pPr>
            <a:r>
              <a:rPr lang="es-ES" sz="2800" kern="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Por qué </a:t>
            </a:r>
            <a:r>
              <a:rPr lang="es-ES" sz="2800" kern="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una certificación de resultados en desempeño social ?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33337" y="1281112"/>
            <a:ext cx="8763000" cy="50292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kern="0" dirty="0" smtClean="0"/>
              <a:t>  </a:t>
            </a:r>
            <a:r>
              <a:rPr lang="es-ES" sz="2100" dirty="0" smtClean="0">
                <a:latin typeface="Century" pitchFamily="18" charset="0"/>
              </a:rPr>
              <a:t>El </a:t>
            </a:r>
            <a:r>
              <a:rPr lang="es-ES" sz="2100" dirty="0" smtClean="0">
                <a:latin typeface="Century" pitchFamily="18" charset="0"/>
              </a:rPr>
              <a:t>primer objetivo de las </a:t>
            </a:r>
            <a:r>
              <a:rPr lang="es-ES" sz="2100" dirty="0" err="1" smtClean="0">
                <a:latin typeface="Century" pitchFamily="18" charset="0"/>
              </a:rPr>
              <a:t>microfinanzas</a:t>
            </a:r>
            <a:r>
              <a:rPr lang="es-ES" sz="2100" dirty="0" smtClean="0">
                <a:latin typeface="Century" pitchFamily="18" charset="0"/>
              </a:rPr>
              <a:t>  es apoyar el desarrollo social y económico de sus clientes 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100" dirty="0" smtClean="0">
              <a:latin typeface="Century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Century" pitchFamily="18" charset="0"/>
              </a:rPr>
              <a:t>  Crisis de credibilidad. Se cuestionan principalmente los </a:t>
            </a:r>
            <a:r>
              <a:rPr lang="es-ES" sz="2100" u="sng" dirty="0" smtClean="0">
                <a:latin typeface="Century" pitchFamily="18" charset="0"/>
              </a:rPr>
              <a:t>resultados</a:t>
            </a:r>
            <a:r>
              <a:rPr lang="es-ES" sz="2100" dirty="0" smtClean="0">
                <a:latin typeface="Century" pitchFamily="18" charset="0"/>
              </a:rPr>
              <a:t> de la intervención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100" dirty="0" smtClean="0">
              <a:latin typeface="Century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Century" pitchFamily="18" charset="0"/>
              </a:rPr>
              <a:t>  Estándares </a:t>
            </a:r>
            <a:r>
              <a:rPr lang="es-ES" sz="2100" dirty="0" smtClean="0">
                <a:latin typeface="Century" pitchFamily="18" charset="0"/>
              </a:rPr>
              <a:t>son </a:t>
            </a:r>
            <a:r>
              <a:rPr lang="es-ES" sz="2100" dirty="0" smtClean="0">
                <a:latin typeface="Century" pitchFamily="18" charset="0"/>
              </a:rPr>
              <a:t>necesarios </a:t>
            </a:r>
            <a:r>
              <a:rPr lang="es-ES" sz="2100" dirty="0" smtClean="0">
                <a:latin typeface="Century" pitchFamily="18" charset="0"/>
              </a:rPr>
              <a:t>pero hay que valorar </a:t>
            </a:r>
            <a:r>
              <a:rPr lang="es-ES" sz="2100" dirty="0" smtClean="0">
                <a:latin typeface="Century" pitchFamily="18" charset="0"/>
              </a:rPr>
              <a:t>especificidades y entender contextos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100" dirty="0" smtClean="0">
              <a:latin typeface="Century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100" dirty="0" smtClean="0">
                <a:latin typeface="Century" pitchFamily="18" charset="0"/>
              </a:rPr>
              <a:t>  Tendencias en políticas públicas y marcos </a:t>
            </a:r>
            <a:r>
              <a:rPr lang="es-ES" sz="2100" dirty="0" smtClean="0">
                <a:latin typeface="Century" pitchFamily="18" charset="0"/>
              </a:rPr>
              <a:t>regulatorios</a:t>
            </a:r>
            <a:endParaRPr lang="es-ES" sz="2300" dirty="0" smtClean="0">
              <a:latin typeface="Century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300" dirty="0" smtClean="0">
              <a:solidFill>
                <a:srgbClr val="0019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00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138864" cy="8956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9263" indent="-449263" algn="just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49263" indent="-449263" algn="just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449263" indent="-449263">
              <a:spcBef>
                <a:spcPts val="600"/>
              </a:spcBef>
              <a:buClr>
                <a:srgbClr val="00B050"/>
              </a:buClr>
              <a:buSzPct val="200000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El verdadero valor de la certificación</a:t>
            </a:r>
          </a:p>
          <a:p>
            <a:pPr marL="449263" indent="-449263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sz="2400" b="1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marL="449263" indent="-449263">
              <a:spcBef>
                <a:spcPts val="600"/>
              </a:spcBef>
              <a:buClr>
                <a:srgbClr val="00B050"/>
              </a:buClr>
              <a:buSzPct val="200000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IMF</a:t>
            </a: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r>
              <a:rPr lang="es-ES" sz="2400" dirty="0" smtClean="0">
                <a:latin typeface="Century Gothic" pitchFamily="34" charset="0"/>
              </a:rPr>
              <a:t>Instrumento para guiar el camino hacia la </a:t>
            </a:r>
            <a:r>
              <a:rPr lang="es-ES" sz="2400" dirty="0" smtClean="0">
                <a:latin typeface="Century Gothic" pitchFamily="34" charset="0"/>
              </a:rPr>
              <a:t>excelencia en el ámbito social</a:t>
            </a:r>
            <a:endParaRPr lang="es-ES" sz="2400" dirty="0" smtClean="0">
              <a:latin typeface="Century Gothic" pitchFamily="34" charset="0"/>
            </a:endParaRP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r>
              <a:rPr lang="es-ES" sz="2400" dirty="0" smtClean="0">
                <a:latin typeface="Century Gothic" pitchFamily="34" charset="0"/>
              </a:rPr>
              <a:t>Credibilidad y reputación: </a:t>
            </a:r>
            <a:r>
              <a:rPr lang="es-ES" sz="2400" dirty="0" err="1" smtClean="0">
                <a:latin typeface="Century Gothic" pitchFamily="34" charset="0"/>
              </a:rPr>
              <a:t>Microfinanzas</a:t>
            </a:r>
            <a:r>
              <a:rPr lang="es-ES" sz="2400" dirty="0" smtClean="0">
                <a:latin typeface="Century Gothic" pitchFamily="34" charset="0"/>
              </a:rPr>
              <a:t> con resultados sociales</a:t>
            </a:r>
            <a:endParaRPr lang="es-ES" sz="2400" dirty="0" smtClean="0">
              <a:latin typeface="Century Gothic" pitchFamily="34" charset="0"/>
            </a:endParaRP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r>
              <a:rPr lang="es-ES" sz="2400" dirty="0" smtClean="0">
                <a:latin typeface="Century Gothic" pitchFamily="34" charset="0"/>
              </a:rPr>
              <a:t>Gestión por resultados</a:t>
            </a: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r>
              <a:rPr lang="es-ES" sz="2400" dirty="0" smtClean="0">
                <a:latin typeface="Century Gothic" pitchFamily="34" charset="0"/>
              </a:rPr>
              <a:t>Motivación a nivel interno</a:t>
            </a: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Clientes</a:t>
            </a: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r>
              <a:rPr lang="es-ES" sz="2400" dirty="0" smtClean="0">
                <a:latin typeface="Century Gothic" pitchFamily="34" charset="0"/>
              </a:rPr>
              <a:t>Mejores productos y servicios enfocados en sus necesidades</a:t>
            </a: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r>
              <a:rPr lang="es-ES" sz="2400" dirty="0" smtClean="0">
                <a:latin typeface="Century Gothic" pitchFamily="34" charset="0"/>
              </a:rPr>
              <a:t>Reducción de costos </a:t>
            </a: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r>
              <a:rPr lang="es-ES" sz="2400" dirty="0" smtClean="0">
                <a:latin typeface="Century Gothic" pitchFamily="34" charset="0"/>
              </a:rPr>
              <a:t>Menor riesgo</a:t>
            </a: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dirty="0" smtClean="0">
              <a:latin typeface="Century Gothic" pitchFamily="34" charset="0"/>
            </a:endParaRP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endParaRPr lang="es-ES" dirty="0" smtClean="0">
              <a:latin typeface="Century Gothic" pitchFamily="34" charset="0"/>
            </a:endParaRP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</a:pPr>
            <a:endParaRPr lang="es-ES" dirty="0" smtClean="0">
              <a:latin typeface="Century Gothic" pitchFamily="34" charset="0"/>
            </a:endParaRP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endParaRPr lang="es-ES" dirty="0" smtClean="0">
              <a:latin typeface="Century Gothic" pitchFamily="34" charset="0"/>
            </a:endParaRP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endParaRPr lang="es-ES" dirty="0" smtClean="0">
              <a:latin typeface="Century Gothic" pitchFamily="34" charset="0"/>
            </a:endParaRPr>
          </a:p>
          <a:p>
            <a:pPr lvl="1" indent="-457200" algn="just">
              <a:spcBef>
                <a:spcPts val="600"/>
              </a:spcBef>
              <a:buClr>
                <a:srgbClr val="00B050"/>
              </a:buClr>
              <a:buSzPct val="200000"/>
              <a:buFont typeface="Arial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52800" y="16002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Sellos de desempeño social en Latinoamérica y El Caribe</a:t>
            </a:r>
          </a:p>
          <a:p>
            <a:pPr algn="ctr"/>
            <a:endParaRPr lang="es-ES" sz="2800" dirty="0" smtClean="0">
              <a:solidFill>
                <a:schemeClr val="accent6">
                  <a:lumMod val="75000"/>
                </a:schemeClr>
              </a:solidFill>
              <a:latin typeface="Century" pitchFamily="18" charset="0"/>
            </a:endParaRPr>
          </a:p>
          <a:p>
            <a:pPr algn="ctr"/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Genero, Pobreza y Desarrollo Rural</a:t>
            </a:r>
          </a:p>
          <a:p>
            <a:pPr algn="ctr"/>
            <a:endParaRPr lang="es-ES" sz="2800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endParaRPr lang="es-ES" sz="2800" dirty="0" smtClean="0">
              <a:solidFill>
                <a:srgbClr val="00B050"/>
              </a:solidFill>
              <a:latin typeface="Century" pitchFamily="18" charset="0"/>
            </a:endParaRPr>
          </a:p>
          <a:p>
            <a:pPr algn="ctr"/>
            <a:r>
              <a:rPr lang="es-ES" sz="2800" i="1" dirty="0" err="1" smtClean="0">
                <a:solidFill>
                  <a:srgbClr val="00B050"/>
                </a:solidFill>
                <a:latin typeface="Century" pitchFamily="18" charset="0"/>
              </a:rPr>
              <a:t>Microfinanzas</a:t>
            </a:r>
            <a:r>
              <a:rPr lang="es-ES" sz="2800" i="1" dirty="0" smtClean="0">
                <a:solidFill>
                  <a:srgbClr val="00B050"/>
                </a:solidFill>
                <a:latin typeface="Century" pitchFamily="18" charset="0"/>
              </a:rPr>
              <a:t> con resultados en  clientes</a:t>
            </a:r>
          </a:p>
          <a:p>
            <a:pPr algn="ctr"/>
            <a:endParaRPr lang="es-ES" sz="2800" dirty="0" smtClean="0">
              <a:solidFill>
                <a:srgbClr val="00B050"/>
              </a:solidFill>
            </a:endParaRPr>
          </a:p>
        </p:txBody>
      </p:sp>
      <p:pic>
        <p:nvPicPr>
          <p:cNvPr id="9" name="Octagon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457200" y="1371600"/>
            <a:ext cx="2743200" cy="46482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56247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7669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323528" y="260648"/>
            <a:ext cx="8001000" cy="9906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lvl="0">
              <a:spcBef>
                <a:spcPct val="20000"/>
              </a:spcBef>
            </a:pPr>
            <a:r>
              <a:rPr lang="es-ES" sz="3200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3200" kern="0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Los hitos más importantes 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838200" y="2438400"/>
            <a:ext cx="7391400" cy="2590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dirty="0" smtClean="0">
                <a:latin typeface="Century" pitchFamily="18" charset="0"/>
              </a:rPr>
              <a:t>80 auditorias sociales SPI/CERISE en 10 países de LAC</a:t>
            </a:r>
          </a:p>
          <a:p>
            <a:pPr marL="176213" indent="-17621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dirty="0" smtClean="0">
                <a:latin typeface="Century" pitchFamily="18" charset="0"/>
              </a:rPr>
              <a:t>Indicadores comunes de DS implementados en 3 países</a:t>
            </a:r>
          </a:p>
          <a:p>
            <a:pPr marL="176213" indent="-17621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dirty="0" smtClean="0">
                <a:latin typeface="Century" pitchFamily="18" charset="0"/>
              </a:rPr>
              <a:t>Talleres de definición y validación de normas de Sellos en </a:t>
            </a:r>
            <a:r>
              <a:rPr lang="es-ES" sz="2200" dirty="0" smtClean="0">
                <a:latin typeface="Century" pitchFamily="18" charset="0"/>
              </a:rPr>
              <a:t>7 países</a:t>
            </a:r>
            <a:r>
              <a:rPr lang="es-ES" sz="2200" dirty="0" smtClean="0">
                <a:latin typeface="Century" pitchFamily="18" charset="0"/>
              </a:rPr>
              <a:t>. </a:t>
            </a:r>
            <a:r>
              <a:rPr lang="es-ES" sz="2200" dirty="0" smtClean="0">
                <a:latin typeface="Century" pitchFamily="18" charset="0"/>
              </a:rPr>
              <a:t>Más de 100 instituciones involucradas</a:t>
            </a:r>
          </a:p>
          <a:p>
            <a:pPr marL="176213" indent="-17621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dirty="0" smtClean="0">
                <a:latin typeface="Century" pitchFamily="18" charset="0"/>
              </a:rPr>
              <a:t>Talleres sobre marcos normativos y sus vínculos con desempeño social en </a:t>
            </a:r>
            <a:r>
              <a:rPr lang="es-ES" sz="2200" dirty="0" smtClean="0">
                <a:latin typeface="Century" pitchFamily="18" charset="0"/>
              </a:rPr>
              <a:t>3 países</a:t>
            </a:r>
            <a:endParaRPr lang="es-ES" sz="2200" dirty="0" smtClean="0">
              <a:latin typeface="Century" pitchFamily="18" charset="0"/>
            </a:endParaRPr>
          </a:p>
          <a:p>
            <a:pPr marL="176213" indent="-176213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200" dirty="0" smtClean="0">
                <a:latin typeface="Century" pitchFamily="18" charset="0"/>
              </a:rPr>
              <a:t>Pruebas piloto:</a:t>
            </a:r>
            <a:endParaRPr lang="es-ES" sz="2200" dirty="0" smtClean="0">
              <a:latin typeface="Century" pitchFamily="18" charset="0"/>
            </a:endParaRPr>
          </a:p>
          <a:p>
            <a:pPr marL="176213" indent="-176213" algn="just">
              <a:spcBef>
                <a:spcPct val="20000"/>
              </a:spcBef>
              <a:defRPr/>
            </a:pPr>
            <a:r>
              <a:rPr lang="es-ES" sz="2000" dirty="0" smtClean="0">
                <a:solidFill>
                  <a:srgbClr val="00194C"/>
                </a:solidFill>
              </a:rPr>
              <a:t> </a:t>
            </a:r>
            <a:endParaRPr lang="en-US" sz="2300" dirty="0" smtClean="0">
              <a:solidFill>
                <a:srgbClr val="00194C"/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76287" y="4902117"/>
            <a:ext cx="2667000" cy="12954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POBREZA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AMUCSS/México (1)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REDFASCO/Guatemala (2)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FINRURAL/Bolivia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 (1)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aseline="0" dirty="0" smtClean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RFR/Ecuador (1)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505200" y="4882147"/>
            <a:ext cx="2590800" cy="1366253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DESARROLLO RURAL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REDFASCO/Guatemala (2)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FINRURAL/Bolivia </a:t>
            </a:r>
            <a:r>
              <a:rPr lang="es-ES" sz="1600" dirty="0" smtClean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(2)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096000" y="4876800"/>
            <a:ext cx="2362200" cy="13716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GENERO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AMUCSS/México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(1)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Perú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(2)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FINRURAL/Bolivia (1)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24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304800" y="228600"/>
            <a:ext cx="8001000" cy="9906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lvl="0">
              <a:spcBef>
                <a:spcPct val="20000"/>
              </a:spcBef>
            </a:pPr>
            <a:r>
              <a:rPr lang="es-ES" sz="3200" kern="0" dirty="0" smtClean="0">
                <a:solidFill>
                  <a:schemeClr val="accent6">
                    <a:lumMod val="75000"/>
                  </a:schemeClr>
                </a:solidFill>
              </a:rPr>
              <a:t>    El Sistema de Certificación 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304800" y="342900"/>
            <a:ext cx="7467600" cy="2590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Promover normas y estándares  orientados a  </a:t>
            </a:r>
            <a:r>
              <a:rPr lang="es-ES" sz="22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valorar y diferenciar </a:t>
            </a:r>
            <a:r>
              <a:rPr lang="es-E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 a IMF  que priorizan el </a:t>
            </a:r>
            <a:r>
              <a:rPr lang="es-ES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desarrollo de sus clientes </a:t>
            </a:r>
          </a:p>
          <a:p>
            <a:pPr marL="176213" indent="-176213" algn="just">
              <a:spcBef>
                <a:spcPct val="20000"/>
              </a:spcBef>
              <a:defRPr/>
            </a:pPr>
            <a:r>
              <a:rPr lang="es-E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y gestionan </a:t>
            </a:r>
            <a:r>
              <a:rPr lang="es-ES" sz="2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" pitchFamily="18" charset="0"/>
              </a:rPr>
              <a:t>resultados</a:t>
            </a:r>
            <a:r>
              <a:rPr lang="es-E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 para demostrarlo. La certificación .. . </a:t>
            </a:r>
            <a:endParaRPr lang="en-US" sz="2200" dirty="0" smtClean="0">
              <a:solidFill>
                <a:schemeClr val="bg2">
                  <a:lumMod val="40000"/>
                  <a:lumOff val="60000"/>
                </a:schemeClr>
              </a:solidFill>
              <a:latin typeface="Century" pitchFamily="18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371600" y="3048000"/>
            <a:ext cx="2443953" cy="136625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C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ertifica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resultados en clientes (no herramientas)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419600" y="3053347"/>
            <a:ext cx="2351112" cy="1366253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No es obligatoria.  La IMF decide el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Sello.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4343400" y="4648200"/>
            <a:ext cx="2499320" cy="13716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solidFill>
                  <a:srgbClr val="FFFFFF"/>
                </a:solidFill>
                <a:latin typeface="Century" pitchFamily="18" charset="0"/>
                <a:cs typeface="Arial" pitchFamily="34" charset="0"/>
              </a:rPr>
              <a:t>P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roceso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preparatorio hacia la excelencia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310110" y="4648200"/>
            <a:ext cx="2652290" cy="13716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No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tiene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fines de lucro. Las redes nacionales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" pitchFamily="18" charset="0"/>
                <a:cs typeface="Arial" pitchFamily="34" charset="0"/>
              </a:rPr>
              <a:t>implementan.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43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664</Words>
  <Application>Microsoft Office PowerPoint</Application>
  <PresentationFormat>Presentación en pantalla (4:3)</PresentationFormat>
  <Paragraphs>196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</vt:lpstr>
      <vt:lpstr>Century Gothic</vt:lpstr>
      <vt:lpstr>Century Schoolbook</vt:lpstr>
      <vt:lpstr>Mercurius CT Std Medium</vt:lpstr>
      <vt:lpstr>Wingdings</vt:lpstr>
      <vt:lpstr>ClassicPhotoAlbum</vt:lpstr>
      <vt:lpstr>Microfinanzas  con 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Pobreza    Desarrollo    Equidad              Rural                de            genero     </vt:lpstr>
      <vt:lpstr>Presentación de PowerPoint</vt:lpstr>
      <vt:lpstr>Sello  de Desarrollo  Rural</vt:lpstr>
      <vt:lpstr>Modelo de intervención -Sello Desarrollo Rural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2013-05-14T12:54:58Z</dcterms:created>
  <dcterms:modified xsi:type="dcterms:W3CDTF">2013-06-08T17:05:48Z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